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436" r:id="rId2"/>
    <p:sldId id="559" r:id="rId3"/>
    <p:sldId id="563" r:id="rId4"/>
    <p:sldId id="545" r:id="rId5"/>
    <p:sldId id="548" r:id="rId6"/>
    <p:sldId id="546" r:id="rId7"/>
    <p:sldId id="555" r:id="rId8"/>
    <p:sldId id="550" r:id="rId9"/>
    <p:sldId id="557" r:id="rId10"/>
    <p:sldId id="566" r:id="rId11"/>
    <p:sldId id="564" r:id="rId12"/>
    <p:sldId id="554" r:id="rId13"/>
    <p:sldId id="561" r:id="rId14"/>
    <p:sldId id="556" r:id="rId15"/>
    <p:sldId id="562" r:id="rId16"/>
    <p:sldId id="551" r:id="rId17"/>
    <p:sldId id="549" r:id="rId18"/>
    <p:sldId id="547" r:id="rId19"/>
    <p:sldId id="438" r:id="rId20"/>
    <p:sldId id="528" r:id="rId21"/>
  </p:sldIdLst>
  <p:sldSz cx="10080625" cy="7559675"/>
  <p:notesSz cx="7543800" cy="106807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6223"/>
    <a:srgbClr val="63DD09"/>
    <a:srgbClr val="A7BCFF"/>
    <a:srgbClr val="FFFFFF"/>
    <a:srgbClr val="24FFDB"/>
    <a:srgbClr val="FAFFBD"/>
    <a:srgbClr val="880508"/>
    <a:srgbClr val="FF9900"/>
    <a:srgbClr val="BF1B12"/>
    <a:srgbClr val="17F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211" autoAdjust="0"/>
  </p:normalViewPr>
  <p:slideViewPr>
    <p:cSldViewPr>
      <p:cViewPr>
        <p:scale>
          <a:sx n="66" d="100"/>
          <a:sy n="66" d="100"/>
        </p:scale>
        <p:origin x="-1536" y="-15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811213"/>
            <a:ext cx="5337175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4063" y="5072063"/>
            <a:ext cx="603250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0375" y="0"/>
            <a:ext cx="327183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45713"/>
            <a:ext cx="3271838" cy="53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endParaRPr 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0375" y="10145713"/>
            <a:ext cx="3271838" cy="53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fld id="{EB8C3A3C-E544-004C-8D1B-FEB54AD977C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4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0DF824-9CE3-BA4A-8F5E-03962EF400F0}" type="slidenum">
              <a:rPr lang="it-IT"/>
              <a:pPr/>
              <a:t>1</a:t>
            </a:fld>
            <a:endParaRPr lang="it-IT"/>
          </a:p>
        </p:txBody>
      </p:sp>
      <p:sp>
        <p:nvSpPr>
          <p:cNvPr id="1177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811213"/>
            <a:ext cx="5338763" cy="4005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4063" y="5072063"/>
            <a:ext cx="6034087" cy="4714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charset="-128"/>
            </a:endParaRP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F04EB-158F-0649-915B-F9F9773F267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8C3A3C-E544-004C-8D1B-FEB54AD977C6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13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8C3A3C-E544-004C-8D1B-FEB54AD977C6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if one single object dominates the region’s luminosity,</a:t>
            </a:r>
            <a:r>
              <a:rPr lang="en-US" baseline="0" dirty="0" smtClean="0">
                <a:solidFill>
                  <a:srgbClr val="FFFFFF"/>
                </a:solidFill>
                <a:latin typeface="Century Gothic"/>
                <a:cs typeface="Century Gothic"/>
              </a:rPr>
              <a:t> this might be the </a:t>
            </a:r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closest most massive forming star </a:t>
            </a:r>
          </a:p>
          <a:p>
            <a:pPr defTabSz="449203">
              <a:defRPr/>
            </a:pPr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SO, we</a:t>
            </a:r>
            <a:r>
              <a:rPr lang="en-US" baseline="0" dirty="0" smtClean="0">
                <a:solidFill>
                  <a:srgbClr val="FFFFFF"/>
                </a:solidFill>
                <a:latin typeface="Century Gothic"/>
                <a:cs typeface="Century Gothic"/>
              </a:rPr>
              <a:t> find ourselves in the uncomfortable position of having </a:t>
            </a:r>
            <a:r>
              <a:rPr lang="en-US" sz="1300" dirty="0">
                <a:solidFill>
                  <a:srgbClr val="FFFFFF"/>
                </a:solidFill>
                <a:latin typeface="Century Gothic"/>
                <a:cs typeface="Century Gothic"/>
              </a:rPr>
              <a:t>multiple Outflows and with an and with an asymmetry </a:t>
            </a:r>
            <a:r>
              <a:rPr lang="en-US" sz="1300" dirty="0" err="1">
                <a:solidFill>
                  <a:srgbClr val="FFFFFF"/>
                </a:solidFill>
                <a:latin typeface="Century Gothic"/>
                <a:cs typeface="Century Gothic"/>
              </a:rPr>
              <a:t>wrt</a:t>
            </a:r>
            <a:r>
              <a:rPr lang="en-US" sz="1300" dirty="0">
                <a:solidFill>
                  <a:srgbClr val="FFFFFF"/>
                </a:solidFill>
                <a:latin typeface="Century Gothic"/>
                <a:cs typeface="Century Gothic"/>
              </a:rPr>
              <a:t> disks’ orientations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8C3A3C-E544-004C-8D1B-FEB54AD977C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6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We have shown that the regular pattern in </a:t>
            </a:r>
            <a:r>
              <a:rPr lang="en-US" sz="1200" i="1" kern="1200" dirty="0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V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LSR can be reproduced if masers distribute on the edge-on disk along specific curves described by the two parameters </a:t>
            </a:r>
            <a:r>
              <a:rPr lang="en-US" sz="1200" i="1" kern="1200" dirty="0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0 and </a:t>
            </a:r>
            <a:r>
              <a:rPr lang="en-US" sz="1200" i="1" kern="1200" dirty="0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q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. Now, we can use our measurements of maser 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l.o.s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. accelerations and proper motions to constrain the model of edge-on rotation and derive the best values of </a:t>
            </a:r>
            <a:r>
              <a:rPr lang="en-US" sz="1200" i="1" kern="1200" dirty="0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0 and </a:t>
            </a:r>
            <a:r>
              <a:rPr lang="en-US" sz="1200" i="1" kern="1200" dirty="0" smtClean="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rPr>
              <a:t>q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8C3A3C-E544-004C-8D1B-FEB54AD977C6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55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Font typeface="Wingdings" charset="2"/>
              <a:buNone/>
            </a:pPr>
            <a:r>
              <a:rPr lang="en-US" dirty="0" smtClean="0"/>
              <a:t>IRS1B: 1) </a:t>
            </a:r>
            <a:r>
              <a:rPr lang="en-US" sz="1200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For q=2 the disk has a constant density and contains most of the mass!</a:t>
            </a:r>
            <a:r>
              <a:rPr lang="en-US" sz="1200" i="1" baseline="0" dirty="0" smtClean="0">
                <a:solidFill>
                  <a:srgbClr val="FFFFFF"/>
                </a:solidFill>
                <a:latin typeface="Century Gothic"/>
                <a:cs typeface="Century Gothic"/>
              </a:rPr>
              <a:t> 2) </a:t>
            </a:r>
            <a:r>
              <a:rPr lang="en-US" sz="1200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central star is still small but can grow to become a massive YSO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IRS1A:</a:t>
            </a:r>
            <a:r>
              <a:rPr lang="en-US" baseline="0" dirty="0" smtClean="0"/>
              <a:t> </a:t>
            </a:r>
            <a:r>
              <a:rPr lang="en-US" sz="800" i="1" baseline="0" dirty="0" smtClean="0">
                <a:solidFill>
                  <a:srgbClr val="FFFFFF"/>
                </a:solidFill>
                <a:latin typeface="Century Gothic"/>
                <a:cs typeface="Century Gothic"/>
              </a:rPr>
              <a:t>1) </a:t>
            </a:r>
            <a:r>
              <a:rPr lang="en-US" sz="1200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A YSO with 25 M</a:t>
            </a:r>
            <a:r>
              <a:rPr lang="en-US" sz="1200" i="1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200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can dominate the </a:t>
            </a:r>
            <a:r>
              <a:rPr lang="en-US" sz="1200" i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lang="en-US" sz="1200" i="1" baseline="-25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bol</a:t>
            </a:r>
            <a:r>
              <a:rPr lang="en-US" sz="1200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of the region</a:t>
            </a:r>
            <a:r>
              <a:rPr lang="en-US" sz="800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r>
              <a:rPr lang="en-US" sz="800" i="1" baseline="0" dirty="0" smtClean="0">
                <a:solidFill>
                  <a:srgbClr val="FFFFFF"/>
                </a:solidFill>
                <a:latin typeface="Century Gothic"/>
                <a:cs typeface="Century Gothic"/>
              </a:rPr>
              <a:t> 2) </a:t>
            </a:r>
            <a:r>
              <a:rPr lang="en-US" sz="1200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For q=0 the disk is </a:t>
            </a:r>
            <a:r>
              <a:rPr lang="en-US" sz="1200" i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Keplerian</a:t>
            </a:r>
            <a:r>
              <a:rPr lang="en-US" sz="1200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8C3A3C-E544-004C-8D1B-FEB54AD977C6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88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E3E131-511B-1A4B-AFBB-A3F7314390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EF422-9975-4842-AA96-1083F89C4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9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8C3A3C-E544-004C-8D1B-FEB54AD977C6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911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TRASCURABILE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8C3A3C-E544-004C-8D1B-FEB54AD977C6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66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5FB609-7098-3F4E-874D-2C067C32681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D631DC-461B-F54F-8380-98E84C60BDCC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7748ED-2BB7-9A45-923F-0DBB30300DE1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 smtClean="0"/>
            </a:lvl1pPr>
          </a:lstStyle>
          <a:p>
            <a:fld id="{E1FE53F6-BF3C-6F4B-8BFA-23750E5A6ECF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15E447-3D43-2A49-A79E-C1C192F69832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A622E-69A2-3345-B444-AF35FFD2C57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7E3756-39DA-0F43-9DDD-5D69795CD7D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43872A-048F-C74B-BB22-94A5984AC4D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B45B35-5232-F74B-8858-0622A5FE76E6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E6E205-08F4-7343-840B-7C6B5A8139CC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49F993D-8B1E-2F43-B8A5-D711B9D79C0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24798F-DDE4-A944-BC65-E78A19B29427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fld id="{857F29D0-0D1A-454A-B251-75F19E80B8B5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g"/><Relationship Id="rId5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1.jp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4.png"/><Relationship Id="rId5" Type="http://schemas.openxmlformats.org/officeDocument/2006/relationships/image" Target="../media/image20.emf"/><Relationship Id="rId6" Type="http://schemas.openxmlformats.org/officeDocument/2006/relationships/image" Target="../media/image25.emf"/><Relationship Id="rId7" Type="http://schemas.openxmlformats.org/officeDocument/2006/relationships/image" Target="../media/image26.gi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2.gi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gi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3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GC7538L_opt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6968589" cy="755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2" y="179437"/>
            <a:ext cx="9864849" cy="192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entury Gothic"/>
                <a:cs typeface="Century Gothic"/>
              </a:rPr>
              <a:t>Rotating Disks around O-type Young </a:t>
            </a:r>
            <a:r>
              <a:rPr lang="en-US" sz="4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Stars in NGC7538 IRS1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3D Gas Dynamics from Methanol Masers observed with the EVN</a:t>
            </a:r>
            <a:r>
              <a:rPr lang="en-US" sz="24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088" y="6155071"/>
            <a:ext cx="4102890" cy="1225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6016" y="3059757"/>
            <a:ext cx="4752528" cy="72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/>
                <a:cs typeface="Century Gothic"/>
              </a:rPr>
              <a:t>Ciriaco Goddi</a:t>
            </a:r>
            <a:endParaRPr lang="en-US" sz="4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5428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3_lines_JVLA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9" y="3300074"/>
            <a:ext cx="4998310" cy="4073825"/>
          </a:xfrm>
          <a:prstGeom prst="rect">
            <a:avLst/>
          </a:prstGeom>
        </p:spPr>
      </p:pic>
      <p:pic>
        <p:nvPicPr>
          <p:cNvPr id="3" name="Picture 2" descr="vla2_nra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863834"/>
            <a:ext cx="10080625" cy="7181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768" y="2627709"/>
            <a:ext cx="8743876" cy="60896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marL="0" lvl="1"/>
            <a:r>
              <a:rPr lang="it-IT" sz="3500" dirty="0">
                <a:solidFill>
                  <a:srgbClr val="FF0000"/>
                </a:solidFill>
                <a:latin typeface="Arial"/>
                <a:ea typeface="Times New Roman" charset="0"/>
                <a:cs typeface="Arial"/>
              </a:rPr>
              <a:t>JVLA </a:t>
            </a:r>
            <a:r>
              <a:rPr lang="it-IT" sz="3500" dirty="0" err="1" smtClean="0">
                <a:solidFill>
                  <a:srgbClr val="FF0000"/>
                </a:solidFill>
                <a:latin typeface="Arial"/>
                <a:ea typeface="Times New Roman" charset="0"/>
                <a:cs typeface="Arial"/>
              </a:rPr>
              <a:t>mapping</a:t>
            </a:r>
            <a:r>
              <a:rPr lang="it-IT" sz="3500" dirty="0" smtClean="0">
                <a:solidFill>
                  <a:srgbClr val="FF0000"/>
                </a:solidFill>
                <a:latin typeface="Arial"/>
                <a:ea typeface="Times New Roman" charset="0"/>
                <a:cs typeface="Arial"/>
              </a:rPr>
              <a:t> of high</a:t>
            </a:r>
            <a:r>
              <a:rPr lang="it-IT" sz="3500" dirty="0">
                <a:solidFill>
                  <a:srgbClr val="FF0000"/>
                </a:solidFill>
                <a:latin typeface="Arial"/>
                <a:ea typeface="Times New Roman" charset="0"/>
                <a:cs typeface="Arial"/>
              </a:rPr>
              <a:t>-JK NH</a:t>
            </a:r>
            <a:r>
              <a:rPr lang="it-IT" sz="3500" baseline="-25000" dirty="0">
                <a:solidFill>
                  <a:srgbClr val="FF0000"/>
                </a:solidFill>
                <a:latin typeface="Arial"/>
                <a:ea typeface="Times New Roman" charset="0"/>
                <a:cs typeface="Arial"/>
              </a:rPr>
              <a:t>3</a:t>
            </a:r>
            <a:r>
              <a:rPr lang="it-IT" sz="3500" dirty="0">
                <a:solidFill>
                  <a:srgbClr val="FF0000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it-IT" sz="3500" dirty="0" err="1" smtClean="0">
                <a:solidFill>
                  <a:srgbClr val="FF0000"/>
                </a:solidFill>
                <a:latin typeface="Arial"/>
                <a:ea typeface="Times New Roman" charset="0"/>
                <a:cs typeface="Arial"/>
              </a:rPr>
              <a:t>lines</a:t>
            </a:r>
            <a:endParaRPr lang="it-IT" sz="3500" dirty="0">
              <a:solidFill>
                <a:srgbClr val="FF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6464" y="6966779"/>
            <a:ext cx="2604161" cy="40712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000" i="1" dirty="0"/>
              <a:t>Goddi et al. 2011b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4328" y="3851845"/>
            <a:ext cx="4896297" cy="341550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marL="314982" indent="-314982">
              <a:lnSpc>
                <a:spcPct val="120000"/>
              </a:lnSpc>
              <a:buClrTx/>
              <a:buFontTx/>
              <a:buChar char="-"/>
            </a:pPr>
            <a:r>
              <a:rPr lang="en-US" sz="2000" b="1" dirty="0" smtClean="0">
                <a:solidFill>
                  <a:srgbClr val="2DFF1C"/>
                </a:solidFill>
                <a:latin typeface="Century Gothic"/>
                <a:cs typeface="Century Gothic"/>
              </a:rPr>
              <a:t>Excellent </a:t>
            </a:r>
            <a:r>
              <a:rPr lang="en-US" sz="2000" b="1" dirty="0">
                <a:solidFill>
                  <a:srgbClr val="2DFF1C"/>
                </a:solidFill>
                <a:latin typeface="Century Gothic"/>
                <a:cs typeface="Century Gothic"/>
              </a:rPr>
              <a:t>thermometer of dense molecular </a:t>
            </a:r>
            <a:r>
              <a:rPr lang="en-US" sz="2000" b="1" dirty="0" smtClean="0">
                <a:solidFill>
                  <a:srgbClr val="2DFF1C"/>
                </a:solidFill>
                <a:latin typeface="Century Gothic"/>
                <a:cs typeface="Century Gothic"/>
              </a:rPr>
              <a:t>gas</a:t>
            </a:r>
          </a:p>
          <a:p>
            <a:pPr marL="314982" indent="-314982">
              <a:lnSpc>
                <a:spcPct val="120000"/>
              </a:lnSpc>
              <a:buClrTx/>
              <a:buFontTx/>
              <a:buChar char="-"/>
            </a:pPr>
            <a:endParaRPr lang="en-US" sz="2000" b="1" dirty="0">
              <a:solidFill>
                <a:srgbClr val="2DFF1C"/>
              </a:solidFill>
              <a:latin typeface="Century Gothic"/>
              <a:cs typeface="Century Gothic"/>
            </a:endParaRPr>
          </a:p>
          <a:p>
            <a:pPr marL="314982" indent="-314982">
              <a:lnSpc>
                <a:spcPct val="120000"/>
              </a:lnSpc>
              <a:buClrTx/>
              <a:buFontTx/>
              <a:buChar char="-"/>
            </a:pPr>
            <a:r>
              <a:rPr lang="en-US" sz="2000" b="1" dirty="0" smtClean="0">
                <a:solidFill>
                  <a:srgbClr val="2DFF1C"/>
                </a:solidFill>
                <a:latin typeface="Century Gothic"/>
                <a:cs typeface="Century Gothic"/>
              </a:rPr>
              <a:t>Can </a:t>
            </a:r>
            <a:r>
              <a:rPr lang="en-US" sz="2000" b="1" dirty="0">
                <a:solidFill>
                  <a:srgbClr val="2DFF1C"/>
                </a:solidFill>
                <a:latin typeface="Century Gothic"/>
                <a:cs typeface="Century Gothic"/>
              </a:rPr>
              <a:t>trace excitation up to T∼2000 K </a:t>
            </a:r>
            <a:r>
              <a:rPr lang="en-US" sz="2000" b="1" dirty="0" smtClean="0">
                <a:solidFill>
                  <a:srgbClr val="2DFF1C"/>
                </a:solidFill>
                <a:latin typeface="Century Gothic"/>
                <a:cs typeface="Century Gothic"/>
              </a:rPr>
              <a:t>within 20 </a:t>
            </a:r>
            <a:r>
              <a:rPr lang="en-US" sz="2000" b="1" dirty="0">
                <a:solidFill>
                  <a:srgbClr val="2DFF1C"/>
                </a:solidFill>
                <a:latin typeface="Century Gothic"/>
                <a:cs typeface="Century Gothic"/>
              </a:rPr>
              <a:t>– 40 </a:t>
            </a:r>
            <a:r>
              <a:rPr lang="en-US" sz="2000" b="1" dirty="0" smtClean="0">
                <a:solidFill>
                  <a:srgbClr val="2DFF1C"/>
                </a:solidFill>
                <a:latin typeface="Century Gothic"/>
                <a:cs typeface="Century Gothic"/>
              </a:rPr>
              <a:t>GHz</a:t>
            </a:r>
          </a:p>
          <a:p>
            <a:pPr marL="314982" indent="-314982">
              <a:lnSpc>
                <a:spcPct val="120000"/>
              </a:lnSpc>
              <a:buClrTx/>
              <a:buFontTx/>
              <a:buChar char="-"/>
            </a:pPr>
            <a:endParaRPr lang="en-US" sz="2000" b="1" dirty="0" smtClean="0">
              <a:solidFill>
                <a:srgbClr val="2DFF1C"/>
              </a:solidFill>
              <a:latin typeface="Century Gothic"/>
              <a:cs typeface="Century Gothic"/>
            </a:endParaRPr>
          </a:p>
          <a:p>
            <a:pPr marL="314982" indent="-314982">
              <a:lnSpc>
                <a:spcPct val="120000"/>
              </a:lnSpc>
              <a:buClrTx/>
              <a:buFontTx/>
              <a:buChar char="-"/>
            </a:pPr>
            <a:r>
              <a:rPr lang="en-US" sz="2000" b="1" dirty="0" smtClean="0">
                <a:solidFill>
                  <a:srgbClr val="2DFF1C"/>
                </a:solidFill>
                <a:latin typeface="Century Gothic"/>
                <a:cs typeface="Century Gothic"/>
              </a:rPr>
              <a:t>JVLA with new broadband receivers can image all these inversion lines</a:t>
            </a:r>
            <a:endParaRPr lang="en-US" sz="2000" b="1" dirty="0">
              <a:solidFill>
                <a:srgbClr val="2DFF1C"/>
              </a:solidFill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9397" y="184299"/>
            <a:ext cx="9069387" cy="1075258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i="1" dirty="0" smtClean="0">
                <a:solidFill>
                  <a:srgbClr val="FF6600"/>
                </a:solidFill>
                <a:latin typeface="Century Gothic"/>
                <a:cs typeface="Century Gothic"/>
              </a:rPr>
              <a:t>Any clues about the thermal gas?</a:t>
            </a:r>
            <a:endParaRPr lang="en-US" sz="4200" i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24488" y="755501"/>
            <a:ext cx="3734198" cy="3640669"/>
            <a:chOff x="5307384" y="2679466"/>
            <a:chExt cx="3734198" cy="3640669"/>
          </a:xfrm>
        </p:grpSpPr>
        <p:pic>
          <p:nvPicPr>
            <p:cNvPr id="12" name="Picture 11" descr="NH3-3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2908">
              <a:off x="5307384" y="3440135"/>
              <a:ext cx="3734198" cy="288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63733" y="5132441"/>
              <a:ext cx="618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H</a:t>
              </a:r>
              <a:endParaRPr lang="en-US" sz="3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1567" y="3955599"/>
              <a:ext cx="618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H</a:t>
              </a:r>
              <a:endParaRPr lang="en-US" sz="3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80398" y="4464466"/>
              <a:ext cx="618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H</a:t>
              </a:r>
              <a:endParaRPr lang="en-US" sz="3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6034" y="3724907"/>
              <a:ext cx="618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 rot="15265225">
              <a:off x="6296289" y="2980790"/>
              <a:ext cx="935898" cy="333250"/>
            </a:xfrm>
            <a:prstGeom prst="rightArrow">
              <a:avLst/>
            </a:prstGeom>
            <a:solidFill>
              <a:srgbClr val="0000FF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4459038">
              <a:off x="6864457" y="5116577"/>
              <a:ext cx="935898" cy="333250"/>
            </a:xfrm>
            <a:prstGeom prst="rightArrow">
              <a:avLst/>
            </a:prstGeom>
            <a:solidFill>
              <a:srgbClr val="0000FF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602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355"/>
    </mc:Choice>
    <mc:Fallback>
      <p:transition xmlns:p14="http://schemas.microsoft.com/office/powerpoint/2010/main" spd="slow" advTm="943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ngc7538_nh3_1010_mom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412" y="3705545"/>
            <a:ext cx="3139440" cy="2855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99937" y="1096201"/>
            <a:ext cx="1009254" cy="36261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(13,13)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853" y="420907"/>
            <a:ext cx="2860221" cy="3107058"/>
            <a:chOff x="6269090" y="1093540"/>
            <a:chExt cx="2594468" cy="2818665"/>
          </a:xfrm>
        </p:grpSpPr>
        <p:pic>
          <p:nvPicPr>
            <p:cNvPr id="24" name="Picture 23" descr="ngc7538_maser_disks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9090" y="1093540"/>
              <a:ext cx="2515021" cy="2520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281382" y="3618105"/>
              <a:ext cx="2582176" cy="294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err="1">
                  <a:solidFill>
                    <a:schemeClr val="bg1"/>
                  </a:solidFill>
                  <a:latin typeface="Century Gothic"/>
                  <a:cs typeface="Century Gothic"/>
                </a:rPr>
                <a:t>Moscadelli</a:t>
              </a:r>
              <a:r>
                <a:rPr lang="en-US" sz="1600" i="1" dirty="0">
                  <a:solidFill>
                    <a:schemeClr val="bg1"/>
                  </a:solidFill>
                  <a:latin typeface="Century Gothic"/>
                  <a:cs typeface="Century Gothic"/>
                </a:rPr>
                <a:t> &amp; Goddi, 2014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24088" y="251445"/>
            <a:ext cx="7632848" cy="449566"/>
          </a:xfrm>
          <a:prstGeom prst="rect">
            <a:avLst/>
          </a:prstGeom>
          <a:noFill/>
          <a:ln>
            <a:noFill/>
          </a:ln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V</a:t>
            </a:r>
            <a:r>
              <a:rPr lang="en-US" sz="2400" dirty="0" smtClean="0">
                <a:solidFill>
                  <a:srgbClr val="FFFF00"/>
                </a:solidFill>
                <a:latin typeface="Century Gothic"/>
                <a:cs typeface="Century Gothic"/>
              </a:rPr>
              <a:t>elocity</a:t>
            </a:r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-channel centroid NH</a:t>
            </a:r>
            <a:r>
              <a:rPr lang="en-US" sz="2400" baseline="-25000" dirty="0">
                <a:solidFill>
                  <a:srgbClr val="FFFF00"/>
                </a:solidFill>
                <a:latin typeface="Century Gothic"/>
                <a:cs typeface="Century Gothic"/>
              </a:rPr>
              <a:t>3</a:t>
            </a:r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entury Gothic"/>
                <a:cs typeface="Century Gothic"/>
              </a:rPr>
              <a:t>maps</a:t>
            </a:r>
            <a:endParaRPr lang="en-US" sz="24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nh3-spots+cont-eps-converted-t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7369" y="-1359634"/>
            <a:ext cx="4392137" cy="833437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736056" y="971525"/>
            <a:ext cx="7344569" cy="4357535"/>
            <a:chOff x="2736056" y="971525"/>
            <a:chExt cx="7344569" cy="4357535"/>
          </a:xfrm>
        </p:grpSpPr>
        <p:sp>
          <p:nvSpPr>
            <p:cNvPr id="38" name="TextBox 37"/>
            <p:cNvSpPr txBox="1"/>
            <p:nvPr/>
          </p:nvSpPr>
          <p:spPr>
            <a:xfrm>
              <a:off x="2736056" y="4859957"/>
              <a:ext cx="7344569" cy="4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i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North-South Rotation of the </a:t>
              </a:r>
              <a:r>
                <a:rPr lang="en-US" sz="2600" b="1" i="1" dirty="0">
                  <a:solidFill>
                    <a:srgbClr val="FF0000"/>
                  </a:solidFill>
                  <a:latin typeface="Century Gothic"/>
                  <a:cs typeface="Century Gothic"/>
                </a:rPr>
                <a:t>H</a:t>
              </a:r>
              <a:r>
                <a:rPr lang="en-US" sz="2600" b="1" i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ot </a:t>
              </a:r>
              <a:r>
                <a:rPr lang="en-US" sz="2600" b="1" i="1" dirty="0">
                  <a:solidFill>
                    <a:srgbClr val="FF0000"/>
                  </a:solidFill>
                  <a:latin typeface="Century Gothic"/>
                  <a:cs typeface="Century Gothic"/>
                </a:rPr>
                <a:t>T</a:t>
              </a:r>
              <a:r>
                <a:rPr lang="en-US" sz="2600" b="1" i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hermal Gas</a:t>
              </a:r>
              <a:endParaRPr lang="en-US" sz="2600" b="1" i="1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856736" y="971525"/>
              <a:ext cx="360040" cy="1656184"/>
              <a:chOff x="1698303" y="915486"/>
              <a:chExt cx="463176" cy="2619954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698303" y="915486"/>
                <a:ext cx="463176" cy="2619954"/>
                <a:chOff x="1698303" y="915486"/>
                <a:chExt cx="463176" cy="2619954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1698303" y="915486"/>
                  <a:ext cx="463176" cy="2619954"/>
                </a:xfrm>
                <a:prstGeom prst="ellipse">
                  <a:avLst/>
                </a:prstGeom>
                <a:noFill/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Arrow Connector 48"/>
                <p:cNvCxnSpPr>
                  <a:stCxn id="48" idx="2"/>
                </p:cNvCxnSpPr>
                <p:nvPr/>
              </p:nvCxnSpPr>
              <p:spPr>
                <a:xfrm flipV="1">
                  <a:off x="1698303" y="1654233"/>
                  <a:ext cx="0" cy="571230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Arrow Connector 43"/>
              <p:cNvCxnSpPr/>
              <p:nvPr/>
            </p:nvCxnSpPr>
            <p:spPr>
              <a:xfrm>
                <a:off x="2144535" y="1797373"/>
                <a:ext cx="0" cy="58049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6912520" y="971525"/>
              <a:ext cx="360040" cy="1656184"/>
              <a:chOff x="1698303" y="915486"/>
              <a:chExt cx="463176" cy="2619954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698303" y="915486"/>
                <a:ext cx="463176" cy="2619954"/>
                <a:chOff x="1698303" y="915486"/>
                <a:chExt cx="463176" cy="2619954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1698303" y="915486"/>
                  <a:ext cx="463176" cy="2619954"/>
                </a:xfrm>
                <a:prstGeom prst="ellipse">
                  <a:avLst/>
                </a:prstGeom>
                <a:noFill/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Arrow Connector 55"/>
                <p:cNvCxnSpPr>
                  <a:stCxn id="55" idx="2"/>
                </p:cNvCxnSpPr>
                <p:nvPr/>
              </p:nvCxnSpPr>
              <p:spPr>
                <a:xfrm flipV="1">
                  <a:off x="1698303" y="1654233"/>
                  <a:ext cx="0" cy="571230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Arrow Connector 53"/>
              <p:cNvCxnSpPr/>
              <p:nvPr/>
            </p:nvCxnSpPr>
            <p:spPr>
              <a:xfrm>
                <a:off x="2144535" y="1797373"/>
                <a:ext cx="0" cy="58049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5040312" y="971525"/>
              <a:ext cx="360040" cy="1656184"/>
              <a:chOff x="1698303" y="915486"/>
              <a:chExt cx="463176" cy="2619954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698303" y="915486"/>
                <a:ext cx="463176" cy="2619954"/>
                <a:chOff x="1698303" y="915486"/>
                <a:chExt cx="463176" cy="2619954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1698303" y="915486"/>
                  <a:ext cx="463176" cy="2619954"/>
                </a:xfrm>
                <a:prstGeom prst="ellipse">
                  <a:avLst/>
                </a:prstGeom>
                <a:noFill/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62" idx="2"/>
                </p:cNvCxnSpPr>
                <p:nvPr/>
              </p:nvCxnSpPr>
              <p:spPr>
                <a:xfrm flipV="1">
                  <a:off x="1698303" y="1654233"/>
                  <a:ext cx="0" cy="571230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Arrow Connector 60"/>
              <p:cNvCxnSpPr/>
              <p:nvPr/>
            </p:nvCxnSpPr>
            <p:spPr>
              <a:xfrm>
                <a:off x="2144535" y="1797373"/>
                <a:ext cx="0" cy="58049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096096" y="971525"/>
              <a:ext cx="360040" cy="1656184"/>
              <a:chOff x="1698303" y="915486"/>
              <a:chExt cx="463176" cy="261995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698303" y="915486"/>
                <a:ext cx="463176" cy="2619954"/>
                <a:chOff x="1698303" y="915486"/>
                <a:chExt cx="463176" cy="2619954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1698303" y="915486"/>
                  <a:ext cx="463176" cy="2619954"/>
                </a:xfrm>
                <a:prstGeom prst="ellipse">
                  <a:avLst/>
                </a:prstGeom>
                <a:noFill/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Straight Arrow Connector 67"/>
                <p:cNvCxnSpPr>
                  <a:stCxn id="67" idx="2"/>
                </p:cNvCxnSpPr>
                <p:nvPr/>
              </p:nvCxnSpPr>
              <p:spPr>
                <a:xfrm flipV="1">
                  <a:off x="1698303" y="1654233"/>
                  <a:ext cx="0" cy="571230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Arrow Connector 65"/>
              <p:cNvCxnSpPr/>
              <p:nvPr/>
            </p:nvCxnSpPr>
            <p:spPr>
              <a:xfrm>
                <a:off x="2144535" y="1797373"/>
                <a:ext cx="0" cy="58049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3096096" y="2915741"/>
              <a:ext cx="360040" cy="1656184"/>
              <a:chOff x="1698303" y="915486"/>
              <a:chExt cx="463176" cy="2619954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1698303" y="915486"/>
                <a:ext cx="463176" cy="2619954"/>
                <a:chOff x="1698303" y="915486"/>
                <a:chExt cx="463176" cy="2619954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1698303" y="915486"/>
                  <a:ext cx="463176" cy="2619954"/>
                </a:xfrm>
                <a:prstGeom prst="ellipse">
                  <a:avLst/>
                </a:prstGeom>
                <a:noFill/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" name="Straight Arrow Connector 72"/>
                <p:cNvCxnSpPr>
                  <a:stCxn id="72" idx="2"/>
                </p:cNvCxnSpPr>
                <p:nvPr/>
              </p:nvCxnSpPr>
              <p:spPr>
                <a:xfrm flipV="1">
                  <a:off x="1698303" y="1654233"/>
                  <a:ext cx="0" cy="571230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Arrow Connector 70"/>
              <p:cNvCxnSpPr/>
              <p:nvPr/>
            </p:nvCxnSpPr>
            <p:spPr>
              <a:xfrm>
                <a:off x="2144535" y="1797373"/>
                <a:ext cx="0" cy="58049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4968304" y="2915741"/>
              <a:ext cx="360040" cy="1656184"/>
              <a:chOff x="1698303" y="915486"/>
              <a:chExt cx="463176" cy="2619954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1698303" y="915486"/>
                <a:ext cx="463176" cy="2619954"/>
                <a:chOff x="1698303" y="915486"/>
                <a:chExt cx="463176" cy="2619954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1698303" y="915486"/>
                  <a:ext cx="463176" cy="2619954"/>
                </a:xfrm>
                <a:prstGeom prst="ellipse">
                  <a:avLst/>
                </a:prstGeom>
                <a:noFill/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" name="Straight Arrow Connector 77"/>
                <p:cNvCxnSpPr>
                  <a:stCxn id="77" idx="2"/>
                </p:cNvCxnSpPr>
                <p:nvPr/>
              </p:nvCxnSpPr>
              <p:spPr>
                <a:xfrm flipV="1">
                  <a:off x="1698303" y="1654233"/>
                  <a:ext cx="0" cy="571230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Arrow Connector 75"/>
              <p:cNvCxnSpPr/>
              <p:nvPr/>
            </p:nvCxnSpPr>
            <p:spPr>
              <a:xfrm>
                <a:off x="2144535" y="1797373"/>
                <a:ext cx="0" cy="58049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6840512" y="2915741"/>
              <a:ext cx="360040" cy="1656184"/>
              <a:chOff x="1698303" y="915486"/>
              <a:chExt cx="463176" cy="2619954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698303" y="915486"/>
                <a:ext cx="463176" cy="2619954"/>
                <a:chOff x="1698303" y="915486"/>
                <a:chExt cx="463176" cy="2619954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698303" y="915486"/>
                  <a:ext cx="463176" cy="2619954"/>
                </a:xfrm>
                <a:prstGeom prst="ellipse">
                  <a:avLst/>
                </a:prstGeom>
                <a:noFill/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Arrow Connector 82"/>
                <p:cNvCxnSpPr>
                  <a:stCxn id="82" idx="2"/>
                </p:cNvCxnSpPr>
                <p:nvPr/>
              </p:nvCxnSpPr>
              <p:spPr>
                <a:xfrm flipV="1">
                  <a:off x="1698303" y="1654233"/>
                  <a:ext cx="0" cy="571230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Arrow Connector 80"/>
              <p:cNvCxnSpPr/>
              <p:nvPr/>
            </p:nvCxnSpPr>
            <p:spPr>
              <a:xfrm>
                <a:off x="2144535" y="1797373"/>
                <a:ext cx="0" cy="58049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8856736" y="2915741"/>
              <a:ext cx="360040" cy="1656184"/>
              <a:chOff x="1698303" y="915486"/>
              <a:chExt cx="463176" cy="2619954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1698303" y="915486"/>
                <a:ext cx="463176" cy="2619954"/>
                <a:chOff x="1698303" y="915486"/>
                <a:chExt cx="463176" cy="2619954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1698303" y="915486"/>
                  <a:ext cx="463176" cy="2619954"/>
                </a:xfrm>
                <a:prstGeom prst="ellipse">
                  <a:avLst/>
                </a:prstGeom>
                <a:noFill/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8" name="Straight Arrow Connector 87"/>
                <p:cNvCxnSpPr>
                  <a:stCxn id="87" idx="2"/>
                </p:cNvCxnSpPr>
                <p:nvPr/>
              </p:nvCxnSpPr>
              <p:spPr>
                <a:xfrm flipV="1">
                  <a:off x="1698303" y="1654233"/>
                  <a:ext cx="0" cy="571230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6" name="Straight Arrow Connector 85"/>
              <p:cNvCxnSpPr/>
              <p:nvPr/>
            </p:nvCxnSpPr>
            <p:spPr>
              <a:xfrm>
                <a:off x="2144535" y="1797373"/>
                <a:ext cx="0" cy="58049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Picture 29" descr="ngc7538_env+disks-cartoon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806" y="899517"/>
            <a:ext cx="8639999" cy="647999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480472" y="5422186"/>
            <a:ext cx="3600153" cy="181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17F214"/>
                </a:solidFill>
                <a:latin typeface="Century Gothic"/>
                <a:cs typeface="Century Gothic"/>
              </a:rPr>
              <a:t>Two accretion disks around two massive YSOs in the cavity of a rotating </a:t>
            </a:r>
            <a:r>
              <a:rPr lang="en-US" sz="2400" b="1" i="1" dirty="0" err="1">
                <a:solidFill>
                  <a:srgbClr val="17F214"/>
                </a:solidFill>
                <a:latin typeface="Century Gothic"/>
                <a:cs typeface="Century Gothic"/>
              </a:rPr>
              <a:t>c</a:t>
            </a:r>
            <a:r>
              <a:rPr lang="en-US" sz="2400" b="1" i="1" dirty="0" err="1" smtClean="0">
                <a:solidFill>
                  <a:srgbClr val="17F214"/>
                </a:solidFill>
                <a:latin typeface="Century Gothic"/>
                <a:cs typeface="Century Gothic"/>
              </a:rPr>
              <a:t>ircumbinary</a:t>
            </a:r>
            <a:r>
              <a:rPr lang="en-US" sz="2400" b="1" i="1" dirty="0" smtClean="0">
                <a:solidFill>
                  <a:srgbClr val="17F214"/>
                </a:solidFill>
                <a:latin typeface="Century Gothic"/>
                <a:cs typeface="Century Gothic"/>
              </a:rPr>
              <a:t> envelope</a:t>
            </a:r>
            <a:endParaRPr lang="en-US" sz="2400" b="1" i="1" dirty="0">
              <a:solidFill>
                <a:srgbClr val="17F214"/>
              </a:solidFill>
              <a:latin typeface="Century Gothic"/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563813"/>
            <a:ext cx="1799952" cy="61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JVLA-B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θ</a:t>
            </a:r>
            <a:r>
              <a:rPr lang="en-US" dirty="0" smtClean="0"/>
              <a:t>=0.2”)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727944" y="360742"/>
            <a:ext cx="1152128" cy="61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VLA-A</a:t>
            </a:r>
          </a:p>
          <a:p>
            <a:r>
              <a:rPr lang="en-US" dirty="0" smtClean="0"/>
              <a:t>(</a:t>
            </a:r>
            <a:r>
              <a:rPr lang="en-US" dirty="0" err="1"/>
              <a:t>θ</a:t>
            </a:r>
            <a:r>
              <a:rPr lang="en-US" dirty="0"/>
              <a:t>=</a:t>
            </a:r>
            <a:r>
              <a:rPr lang="en-US" dirty="0" smtClean="0"/>
              <a:t>0.08”)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0" y="6876181"/>
            <a:ext cx="3816176" cy="61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Goddi, Zhang, &amp; </a:t>
            </a:r>
            <a:r>
              <a:rPr lang="en-US" i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Moscadelli</a:t>
            </a:r>
            <a:r>
              <a:rPr lang="en-US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(almost) accepted by A&amp;A</a:t>
            </a:r>
            <a:endParaRPr lang="en-US" i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58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198"/>
    </mc:Choice>
    <mc:Fallback>
      <p:transition xmlns:p14="http://schemas.microsoft.com/office/powerpoint/2010/main" spd="slow" advTm="1061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72926"/>
            <a:ext cx="9069387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Conclusions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92" y="1043533"/>
            <a:ext cx="9167648" cy="433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3D 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Gas kinematics and </a:t>
            </a:r>
            <a:r>
              <a:rPr lang="en-US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l.o.s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. dynamics of CH</a:t>
            </a:r>
            <a:r>
              <a:rPr lang="en-US" sz="2800" baseline="-25000" dirty="0">
                <a:solidFill>
                  <a:schemeClr val="bg1"/>
                </a:solidFill>
                <a:latin typeface="Century Gothic"/>
                <a:cs typeface="Century Gothic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OH masers enabled us to identify </a:t>
            </a: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2 edge-on rotating 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disks and estimate parameters of </a:t>
            </a: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star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-disk systems</a:t>
            </a:r>
          </a:p>
          <a:p>
            <a:pPr marL="342900" indent="-342900">
              <a:lnSpc>
                <a:spcPct val="120000"/>
              </a:lnSpc>
              <a:buClrTx/>
              <a:buFont typeface="Wingdings" charset="2"/>
              <a:buChar char="Ø"/>
            </a:pPr>
            <a:endParaRPr lang="en-US" sz="20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20000"/>
              </a:lnSpc>
              <a:buClrTx/>
              <a:buFont typeface="Wingdings" charset="2"/>
              <a:buChar char="Ø"/>
            </a:pPr>
            <a:endParaRPr lang="en-US" sz="20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NGC7538 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IRS1 </a:t>
            </a: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hosts </a:t>
            </a:r>
            <a:r>
              <a:rPr lang="en-US" sz="280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lang="en-US" sz="2800" dirty="0" err="1">
                <a:solidFill>
                  <a:srgbClr val="FFFFFF"/>
                </a:solidFill>
                <a:latin typeface="Century Gothic"/>
                <a:cs typeface="Century Gothic"/>
              </a:rPr>
              <a:t>circumbinary</a:t>
            </a:r>
            <a:r>
              <a:rPr lang="en-US" sz="2800" dirty="0">
                <a:solidFill>
                  <a:srgbClr val="FFFFFF"/>
                </a:solidFill>
                <a:latin typeface="Century Gothic"/>
                <a:cs typeface="Century Gothic"/>
              </a:rPr>
              <a:t> rotating molecular envelope, feeding two </a:t>
            </a:r>
            <a:r>
              <a:rPr lang="en-US" sz="2800" dirty="0" err="1">
                <a:solidFill>
                  <a:srgbClr val="FFFFFF"/>
                </a:solidFill>
                <a:latin typeface="Century Gothic"/>
                <a:cs typeface="Century Gothic"/>
              </a:rPr>
              <a:t>circumstellar</a:t>
            </a:r>
            <a:r>
              <a:rPr lang="en-US" sz="2800" dirty="0">
                <a:solidFill>
                  <a:srgbClr val="FFFFFF"/>
                </a:solidFill>
                <a:latin typeface="Century Gothic"/>
                <a:cs typeface="Century Gothic"/>
              </a:rPr>
              <a:t> rotating </a:t>
            </a: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disks around two massive YSOs</a:t>
            </a:r>
          </a:p>
          <a:p>
            <a:pPr marL="342900" indent="-342900">
              <a:lnSpc>
                <a:spcPct val="120000"/>
              </a:lnSpc>
              <a:buClrTx/>
              <a:buFont typeface="Wingdings" charset="2"/>
              <a:buChar char="Ø"/>
            </a:pPr>
            <a:endParaRPr lang="en-US" sz="14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20000"/>
              </a:lnSpc>
              <a:buClrTx/>
              <a:buFont typeface="Wingdings" charset="2"/>
              <a:buChar char="Ø"/>
            </a:pPr>
            <a:endParaRPr lang="en-US" sz="80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792" y="5713294"/>
            <a:ext cx="9145016" cy="8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FFFF00"/>
                </a:solidFill>
                <a:latin typeface="Lucida Calligraphy"/>
                <a:cs typeface="Lucida Calligraphy"/>
              </a:rPr>
              <a:t>GRATZIAS A TOTU!</a:t>
            </a:r>
            <a:endParaRPr lang="en-US" sz="5400" i="1" dirty="0">
              <a:solidFill>
                <a:srgbClr val="FFFF00"/>
              </a:solidFill>
              <a:latin typeface="Lucida Calligraphy"/>
              <a:cs typeface="Lucida Calligraphy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4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14"/>
    </mc:Choice>
    <mc:Fallback>
      <p:transition xmlns:p14="http://schemas.microsoft.com/office/powerpoint/2010/main" spd="slow" advTm="250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EXTRA SLIDES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3238" y="-36587"/>
            <a:ext cx="9069387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Rotation in Edge-on Disks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768" y="1547589"/>
            <a:ext cx="9649072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Five (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independent) pieces of evidence strongly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suggest 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edge-on rotation traced by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maser clusters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linear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or elongated spatial distribution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regular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variation of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lang="en-US" sz="2400" baseline="-25000" dirty="0" smtClean="0">
                <a:solidFill>
                  <a:srgbClr val="FFFFFF"/>
                </a:solidFill>
                <a:latin typeface="Century Gothic"/>
                <a:cs typeface="Century Gothic"/>
              </a:rPr>
              <a:t>LSR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position along the major axis of the distribution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proper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motions approximately parallel to the elongation axis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average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amplitude of proper motions (≈5 km s</a:t>
            </a:r>
            <a:r>
              <a:rPr lang="en-US" sz="2400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−1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) similar to the variation in V</a:t>
            </a:r>
            <a:r>
              <a:rPr lang="en-US" sz="2400" baseline="-25000" dirty="0">
                <a:solidFill>
                  <a:srgbClr val="FFFFFF"/>
                </a:solidFill>
                <a:latin typeface="Century Gothic"/>
                <a:cs typeface="Century Gothic"/>
              </a:rPr>
              <a:t>LSR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(4–6 km s</a:t>
            </a:r>
            <a:r>
              <a:rPr lang="en-US" sz="2400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−1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) across the maser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cluster;</a:t>
            </a: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endParaRPr lang="en-US" sz="24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similar accelerations 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along </a:t>
            </a: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the distribution 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axis </a:t>
            </a: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is consistent with centripetal 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acceleration.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19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73"/>
    </mc:Choice>
    <mc:Fallback xmlns="">
      <p:transition xmlns:p14="http://schemas.microsoft.com/office/powerpoint/2010/main" spd="slow" advTm="401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5421"/>
            <a:ext cx="9069387" cy="126047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CH</a:t>
            </a:r>
            <a:r>
              <a:rPr lang="en-US" baseline="-25000" dirty="0" smtClean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OH masers: Disks vs. Outflows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76" y="1331565"/>
            <a:ext cx="9864849" cy="4987925"/>
          </a:xfrm>
        </p:spPr>
        <p:txBody>
          <a:bodyPr/>
          <a:lstStyle/>
          <a:p>
            <a:pPr marL="0"/>
            <a:r>
              <a:rPr lang="en-US" sz="2400" i="1" dirty="0">
                <a:solidFill>
                  <a:srgbClr val="FFFF00"/>
                </a:solidFill>
                <a:latin typeface="Century Gothic"/>
                <a:cs typeface="Century Gothic"/>
              </a:rPr>
              <a:t>L</a:t>
            </a:r>
            <a:r>
              <a:rPr lang="en-US" sz="2400" i="1" dirty="0" smtClean="0">
                <a:solidFill>
                  <a:srgbClr val="FFFF00"/>
                </a:solidFill>
                <a:latin typeface="Century Gothic"/>
                <a:cs typeface="Century Gothic"/>
              </a:rPr>
              <a:t>inear </a:t>
            </a:r>
            <a:r>
              <a:rPr lang="en-US" sz="2400" i="1" dirty="0">
                <a:solidFill>
                  <a:srgbClr val="FFFF00"/>
                </a:solidFill>
                <a:latin typeface="Century Gothic"/>
                <a:cs typeface="Century Gothic"/>
              </a:rPr>
              <a:t>distributions of 6.7 GHz masers with regular </a:t>
            </a:r>
            <a:r>
              <a:rPr lang="en-US" sz="2400" i="1" dirty="0" err="1">
                <a:solidFill>
                  <a:srgbClr val="FFFF00"/>
                </a:solidFill>
                <a:latin typeface="Century Gothic"/>
                <a:cs typeface="Century Gothic"/>
              </a:rPr>
              <a:t>l.o.s</a:t>
            </a:r>
            <a:r>
              <a:rPr lang="en-US" sz="2400" i="1" dirty="0">
                <a:solidFill>
                  <a:srgbClr val="FFFF00"/>
                </a:solidFill>
                <a:latin typeface="Century Gothic"/>
                <a:cs typeface="Century Gothic"/>
              </a:rPr>
              <a:t>. velocity </a:t>
            </a:r>
            <a:r>
              <a:rPr lang="en-US" sz="2400" i="1" dirty="0" smtClean="0">
                <a:solidFill>
                  <a:srgbClr val="FFFF00"/>
                </a:solidFill>
                <a:latin typeface="Century Gothic"/>
                <a:cs typeface="Century Gothic"/>
              </a:rPr>
              <a:t>gradients could </a:t>
            </a:r>
            <a:r>
              <a:rPr lang="en-US" sz="2400" i="1" dirty="0">
                <a:solidFill>
                  <a:srgbClr val="FFFF00"/>
                </a:solidFill>
                <a:latin typeface="Century Gothic"/>
                <a:cs typeface="Century Gothic"/>
              </a:rPr>
              <a:t>trace </a:t>
            </a:r>
            <a:r>
              <a:rPr lang="en-US" sz="2400" i="1" dirty="0" smtClean="0">
                <a:solidFill>
                  <a:srgbClr val="FFFF00"/>
                </a:solidFill>
                <a:latin typeface="Century Gothic"/>
                <a:cs typeface="Century Gothic"/>
              </a:rPr>
              <a:t>collimated outflows (De </a:t>
            </a:r>
            <a:r>
              <a:rPr lang="en-US" sz="2400" i="1" dirty="0" err="1">
                <a:solidFill>
                  <a:srgbClr val="FFFF00"/>
                </a:solidFill>
                <a:latin typeface="Century Gothic"/>
                <a:cs typeface="Century Gothic"/>
              </a:rPr>
              <a:t>Buizer</a:t>
            </a:r>
            <a:r>
              <a:rPr lang="en-US" sz="2400" i="1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latin typeface="Century Gothic"/>
                <a:cs typeface="Century Gothic"/>
              </a:rPr>
              <a:t>2003, 2009) </a:t>
            </a:r>
          </a:p>
          <a:p>
            <a:endParaRPr lang="en-US" sz="2000" i="1" dirty="0" smtClean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Counter arguments: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Cluster 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A", the maser </a:t>
            </a:r>
            <a:r>
              <a:rPr lang="en-US" sz="2200" i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LSR increases </a:t>
            </a:r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concordly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with the proper 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motions: the 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masers move and are accelerated </a:t>
            </a:r>
            <a:r>
              <a:rPr lang="en-US" sz="2200" i="1" dirty="0">
                <a:solidFill>
                  <a:srgbClr val="FFFFFF"/>
                </a:solidFill>
                <a:latin typeface="Century Gothic"/>
                <a:cs typeface="Century Gothic"/>
              </a:rPr>
              <a:t>towards 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and not </a:t>
            </a:r>
            <a:r>
              <a:rPr lang="en-US" sz="2200" i="1" dirty="0">
                <a:solidFill>
                  <a:srgbClr val="FFFFFF"/>
                </a:solidFill>
                <a:latin typeface="Century Gothic"/>
                <a:cs typeface="Century Gothic"/>
              </a:rPr>
              <a:t>away from 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putative location of the 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exciting </a:t>
            </a:r>
            <a:r>
              <a:rPr lang="en-US" sz="2200" dirty="0" err="1">
                <a:solidFill>
                  <a:srgbClr val="FFFFFF"/>
                </a:solidFill>
                <a:latin typeface="Century Gothic"/>
                <a:cs typeface="Century Gothic"/>
              </a:rPr>
              <a:t>protostar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. </a:t>
            </a:r>
            <a:endParaRPr lang="en-US" sz="22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sz="22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lusters 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"B"+"C", a collimated flow cannot explain neither the opposite orientation of velocity vectors nor the accelerations with both positive and negative sign in nearby maser 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features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sz="22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Measured maser 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velocities (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5 km/s) are too 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low with respect to typical 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velocities 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lang="en-US" sz="2200" dirty="0" err="1">
                <a:solidFill>
                  <a:srgbClr val="FFFFFF"/>
                </a:solidFill>
                <a:latin typeface="Century Gothic"/>
                <a:cs typeface="Century Gothic"/>
              </a:rPr>
              <a:t>protostellar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 jets </a:t>
            </a:r>
          </a:p>
          <a:p>
            <a:pPr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050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sz="3800" baseline="-25000" dirty="0" smtClean="0">
                <a:solidFill>
                  <a:srgbClr val="FF0000"/>
                </a:solidFill>
                <a:latin typeface="Century Gothic"/>
                <a:cs typeface="Century Gothic"/>
              </a:rPr>
              <a:t>3</a:t>
            </a:r>
            <a:r>
              <a:rPr lang="en-US" sz="3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OH masers on the edge-on disks</a:t>
            </a:r>
            <a:endParaRPr lang="en-US" sz="3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disk_cl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92" y="1619597"/>
            <a:ext cx="2839222" cy="5400000"/>
          </a:xfrm>
          <a:prstGeom prst="rect">
            <a:avLst/>
          </a:prstGeom>
        </p:spPr>
      </p:pic>
      <p:pic>
        <p:nvPicPr>
          <p:cNvPr id="5" name="Picture 4" descr="disk_clB+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280" y="1763613"/>
            <a:ext cx="482941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9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08" y="-216942"/>
            <a:ext cx="9069387" cy="126047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NGC7538 IRS1</a:t>
            </a:r>
            <a:endParaRPr lang="en-US" sz="2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vlsr_off_clA_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787" y="-34245"/>
            <a:ext cx="5206838" cy="7559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6416" y="971525"/>
            <a:ext cx="2376264" cy="112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velocity </a:t>
            </a:r>
            <a:r>
              <a:rPr lang="en-US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vs</a:t>
            </a:r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 position is plotted better by a quadratic curve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quad_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08" y="3131765"/>
            <a:ext cx="3696000" cy="72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7784" y="1835621"/>
            <a:ext cx="3960440" cy="78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lang="en-US" sz="2400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s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is the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axis-projected position of a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maser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781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_feat_1-26-1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272" y="-35422"/>
            <a:ext cx="543858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09" y="22516"/>
            <a:ext cx="4536504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NGC7538 IRS1</a:t>
            </a:r>
            <a:b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</a:br>
            <a:r>
              <a:rPr lang="en-US" sz="32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lII</a:t>
            </a:r>
            <a:r>
              <a:rPr lang="en-US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l.o.s</a:t>
            </a:r>
            <a:r>
              <a:rPr lang="en-US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 Accelerations</a:t>
            </a:r>
            <a:endParaRPr lang="en-US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880" y="1835621"/>
            <a:ext cx="2808312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Spectral Profiles of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indvidual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masers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824" y="5479379"/>
            <a:ext cx="2808312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Peak Velocity Variations over Time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776" y="2797852"/>
            <a:ext cx="4032448" cy="152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7F214"/>
                </a:solidFill>
                <a:latin typeface="Century Gothic"/>
                <a:cs typeface="Century Gothic"/>
              </a:rPr>
              <a:t>Gaussian </a:t>
            </a:r>
            <a:r>
              <a:rPr lang="en-US" sz="2000" dirty="0" smtClean="0">
                <a:solidFill>
                  <a:srgbClr val="17F214"/>
                </a:solidFill>
                <a:latin typeface="Century Gothic"/>
                <a:cs typeface="Century Gothic"/>
              </a:rPr>
              <a:t>profiles </a:t>
            </a:r>
            <a:r>
              <a:rPr lang="en-US" sz="2000" dirty="0">
                <a:solidFill>
                  <a:srgbClr val="17F214"/>
                </a:solidFill>
                <a:latin typeface="Century Gothic"/>
                <a:cs typeface="Century Gothic"/>
              </a:rPr>
              <a:t>fitted to the spectral </a:t>
            </a:r>
            <a:r>
              <a:rPr lang="en-US" sz="2000" dirty="0" smtClean="0">
                <a:solidFill>
                  <a:srgbClr val="17F214"/>
                </a:solidFill>
                <a:latin typeface="Century Gothic"/>
                <a:cs typeface="Century Gothic"/>
              </a:rPr>
              <a:t>emission allow us  </a:t>
            </a:r>
            <a:r>
              <a:rPr lang="en-US" sz="2000" dirty="0">
                <a:solidFill>
                  <a:srgbClr val="17F214"/>
                </a:solidFill>
                <a:latin typeface="Century Gothic"/>
                <a:cs typeface="Century Gothic"/>
              </a:rPr>
              <a:t>to </a:t>
            </a:r>
            <a:r>
              <a:rPr lang="en-US" sz="2000" dirty="0" smtClean="0">
                <a:solidFill>
                  <a:srgbClr val="17F214"/>
                </a:solidFill>
                <a:latin typeface="Century Gothic"/>
                <a:cs typeface="Century Gothic"/>
              </a:rPr>
              <a:t>measure the maser </a:t>
            </a:r>
            <a:r>
              <a:rPr lang="en-US" sz="2000" dirty="0">
                <a:solidFill>
                  <a:srgbClr val="17F214"/>
                </a:solidFill>
                <a:latin typeface="Century Gothic"/>
                <a:cs typeface="Century Gothic"/>
              </a:rPr>
              <a:t>peak velocity </a:t>
            </a:r>
            <a:r>
              <a:rPr lang="en-US" sz="2000" dirty="0" smtClean="0">
                <a:solidFill>
                  <a:srgbClr val="17F214"/>
                </a:solidFill>
                <a:latin typeface="Century Gothic"/>
                <a:cs typeface="Century Gothic"/>
              </a:rPr>
              <a:t>with an accuracy of </a:t>
            </a:r>
            <a:r>
              <a:rPr lang="en-US" sz="2000" dirty="0">
                <a:solidFill>
                  <a:srgbClr val="17F214"/>
                </a:solidFill>
                <a:latin typeface="Century Gothic"/>
                <a:cs typeface="Century Gothic"/>
              </a:rPr>
              <a:t>0.01 km/</a:t>
            </a:r>
            <a:r>
              <a:rPr lang="en-US" sz="2000" dirty="0" smtClean="0">
                <a:solidFill>
                  <a:srgbClr val="17F214"/>
                </a:solidFill>
                <a:latin typeface="Century Gothic"/>
                <a:cs typeface="Century Gothic"/>
              </a:rPr>
              <a:t>s (vel. </a:t>
            </a:r>
            <a:r>
              <a:rPr lang="en-US" sz="2000" dirty="0">
                <a:solidFill>
                  <a:srgbClr val="17F214"/>
                </a:solidFill>
                <a:latin typeface="Century Gothic"/>
                <a:cs typeface="Century Gothic"/>
              </a:rPr>
              <a:t>r</a:t>
            </a:r>
            <a:r>
              <a:rPr lang="en-US" sz="2000" dirty="0" smtClean="0">
                <a:solidFill>
                  <a:srgbClr val="17F214"/>
                </a:solidFill>
                <a:latin typeface="Century Gothic"/>
                <a:cs typeface="Century Gothic"/>
              </a:rPr>
              <a:t>es.=0.09 km/s)</a:t>
            </a:r>
            <a:endParaRPr lang="en-US" sz="2000" dirty="0">
              <a:solidFill>
                <a:srgbClr val="17F214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785" y="6516141"/>
            <a:ext cx="4032448" cy="95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F214"/>
                </a:solidFill>
                <a:latin typeface="Century Gothic"/>
                <a:cs typeface="Century Gothic"/>
              </a:rPr>
              <a:t>The linear trend of </a:t>
            </a:r>
            <a:r>
              <a:rPr lang="en-US" sz="2000" dirty="0" err="1" smtClean="0">
                <a:solidFill>
                  <a:srgbClr val="17F214"/>
                </a:solidFill>
                <a:latin typeface="Century Gothic"/>
                <a:cs typeface="Century Gothic"/>
              </a:rPr>
              <a:t>l.o.s</a:t>
            </a:r>
            <a:r>
              <a:rPr lang="en-US" sz="2000" dirty="0" smtClean="0">
                <a:solidFill>
                  <a:srgbClr val="17F214"/>
                </a:solidFill>
                <a:latin typeface="Century Gothic"/>
                <a:cs typeface="Century Gothic"/>
              </a:rPr>
              <a:t>. velocity </a:t>
            </a:r>
            <a:r>
              <a:rPr lang="en-US" sz="2000" dirty="0">
                <a:solidFill>
                  <a:srgbClr val="17F214"/>
                </a:solidFill>
                <a:latin typeface="Century Gothic"/>
                <a:cs typeface="Century Gothic"/>
              </a:rPr>
              <a:t>with time, provides a direct measurement of </a:t>
            </a:r>
            <a:r>
              <a:rPr lang="en-US" sz="2000" u="sng" dirty="0" smtClean="0">
                <a:solidFill>
                  <a:srgbClr val="17F214"/>
                </a:solidFill>
                <a:latin typeface="Century Gothic"/>
                <a:cs typeface="Century Gothic"/>
              </a:rPr>
              <a:t>acceleration</a:t>
            </a:r>
            <a:endParaRPr lang="en-US" sz="2000" dirty="0">
              <a:solidFill>
                <a:srgbClr val="17F214"/>
              </a:solidFill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1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33"/>
    </mc:Choice>
    <mc:Fallback xmlns="">
      <p:transition xmlns:p14="http://schemas.microsoft.com/office/powerpoint/2010/main" spd="slow" advTm="655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5112567" y="827509"/>
            <a:ext cx="5112321" cy="6768752"/>
            <a:chOff x="5112567" y="827509"/>
            <a:chExt cx="5112321" cy="6768752"/>
          </a:xfrm>
        </p:grpSpPr>
        <p:pic>
          <p:nvPicPr>
            <p:cNvPr id="10" name="Picture 9" descr="pm_int_goddi06_bl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3223" y="1116261"/>
              <a:ext cx="4676289" cy="648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616376" y="7056046"/>
              <a:ext cx="1992313" cy="324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Goddi et al., 2006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12567" y="827509"/>
              <a:ext cx="5112321" cy="353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AFFBD"/>
                  </a:solidFill>
                  <a:latin typeface="Century Gothic"/>
                  <a:cs typeface="Century Gothic"/>
                </a:rPr>
                <a:t>VLBA images of 22 GHz H</a:t>
              </a:r>
              <a:r>
                <a:rPr lang="en-US" baseline="-25000" dirty="0" smtClean="0">
                  <a:solidFill>
                    <a:srgbClr val="FAFFBD"/>
                  </a:solidFill>
                  <a:latin typeface="Century Gothic"/>
                  <a:cs typeface="Century Gothic"/>
                </a:rPr>
                <a:t>2</a:t>
              </a:r>
              <a:r>
                <a:rPr lang="en-US" dirty="0" smtClean="0">
                  <a:solidFill>
                    <a:srgbClr val="FAFFBD"/>
                  </a:solidFill>
                  <a:latin typeface="Century Gothic"/>
                  <a:cs typeface="Century Gothic"/>
                </a:rPr>
                <a:t>O masers in a SFR</a:t>
              </a:r>
              <a:endParaRPr lang="en-US" dirty="0">
                <a:solidFill>
                  <a:srgbClr val="FAFFBD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31462" y="827509"/>
            <a:ext cx="5400352" cy="3960440"/>
          </a:xfrm>
        </p:spPr>
        <p:txBody>
          <a:bodyPr vert="horz" wrap="square">
            <a:noAutofit/>
          </a:bodyPr>
          <a:lstStyle/>
          <a:p>
            <a:pPr>
              <a:spcAft>
                <a:spcPts val="163"/>
              </a:spcAft>
              <a:buClrTx/>
              <a:buSzPct val="80000"/>
              <a:buFont typeface="Wingdings" charset="2"/>
              <a:buChar char="u"/>
            </a:pPr>
            <a:r>
              <a:rPr lang="en-US" sz="2200" dirty="0" smtClean="0">
                <a:solidFill>
                  <a:srgbClr val="63DD09"/>
                </a:solidFill>
                <a:latin typeface="Century Gothic"/>
                <a:ea typeface="Times New Roman" charset="0"/>
                <a:cs typeface="Century Gothic"/>
              </a:rPr>
              <a:t>Maser radiation originates from compact and bright  maser spots </a:t>
            </a:r>
          </a:p>
          <a:p>
            <a:pPr>
              <a:spcAft>
                <a:spcPts val="1861"/>
              </a:spcAft>
              <a:buClrTx/>
              <a:buSzPct val="80000"/>
            </a:pPr>
            <a:r>
              <a:rPr lang="en-US" sz="2200" dirty="0" smtClean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    </a:t>
            </a:r>
            <a:r>
              <a:rPr lang="en-US" sz="2200" dirty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=&gt; We can image them with VLBI!</a:t>
            </a:r>
          </a:p>
          <a:p>
            <a:pPr>
              <a:lnSpc>
                <a:spcPct val="90000"/>
              </a:lnSpc>
              <a:buClrTx/>
              <a:buSzPct val="80000"/>
              <a:buFont typeface="Wingdings" charset="2"/>
              <a:buChar char="u"/>
            </a:pPr>
            <a:r>
              <a:rPr lang="en-AU" sz="2200" dirty="0">
                <a:solidFill>
                  <a:srgbClr val="63DD09"/>
                </a:solidFill>
                <a:latin typeface="Century Gothic"/>
                <a:cs typeface="Century Gothic"/>
              </a:rPr>
              <a:t>Maser spectral components are extremely narrow (&lt;1 km/s</a:t>
            </a:r>
            <a:r>
              <a:rPr lang="en-AU" sz="2200" dirty="0" smtClean="0">
                <a:solidFill>
                  <a:srgbClr val="63DD09"/>
                </a:solidFill>
                <a:latin typeface="Century Gothic"/>
                <a:cs typeface="Century Gothic"/>
              </a:rPr>
              <a:t>)              </a:t>
            </a:r>
            <a:r>
              <a:rPr lang="en-AU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=&gt; velocity </a:t>
            </a:r>
            <a:r>
              <a:rPr lang="en-AU" sz="2200" dirty="0">
                <a:solidFill>
                  <a:schemeClr val="bg1"/>
                </a:solidFill>
                <a:latin typeface="Century Gothic"/>
                <a:cs typeface="Century Gothic"/>
              </a:rPr>
              <a:t>with great accuracy </a:t>
            </a:r>
            <a:endParaRPr lang="en-US" sz="2200" dirty="0" smtClean="0">
              <a:solidFill>
                <a:srgbClr val="63DD09"/>
              </a:solidFill>
              <a:latin typeface="Century Gothic"/>
              <a:ea typeface="Times New Roman" charset="0"/>
              <a:cs typeface="Century Gothic"/>
            </a:endParaRPr>
          </a:p>
          <a:p>
            <a:pPr hangingPunct="1">
              <a:spcAft>
                <a:spcPts val="763"/>
              </a:spcAft>
              <a:buClrTx/>
              <a:buSzPct val="80000"/>
              <a:buFont typeface="Wingdings" charset="2"/>
              <a:buChar char="u"/>
            </a:pPr>
            <a:r>
              <a:rPr lang="en-US" sz="2200" dirty="0" smtClean="0">
                <a:solidFill>
                  <a:srgbClr val="63DD09"/>
                </a:solidFill>
                <a:latin typeface="Century Gothic"/>
                <a:ea typeface="Times New Roman" charset="0"/>
                <a:cs typeface="Century Gothic"/>
              </a:rPr>
              <a:t>When observed at different epochs, morphology </a:t>
            </a:r>
            <a:r>
              <a:rPr lang="en-US" sz="2200" dirty="0">
                <a:solidFill>
                  <a:srgbClr val="63DD09"/>
                </a:solidFill>
                <a:latin typeface="Century Gothic"/>
                <a:ea typeface="Times New Roman" charset="0"/>
                <a:cs typeface="Century Gothic"/>
              </a:rPr>
              <a:t>of individual spots </a:t>
            </a:r>
            <a:r>
              <a:rPr lang="en-US" sz="2200" dirty="0" smtClean="0">
                <a:solidFill>
                  <a:srgbClr val="63DD09"/>
                </a:solidFill>
                <a:latin typeface="Century Gothic"/>
                <a:ea typeface="Times New Roman" charset="0"/>
                <a:cs typeface="Century Gothic"/>
              </a:rPr>
              <a:t>and overall </a:t>
            </a:r>
            <a:r>
              <a:rPr lang="en-US" sz="2200" dirty="0">
                <a:solidFill>
                  <a:srgbClr val="63DD09"/>
                </a:solidFill>
                <a:latin typeface="Century Gothic"/>
                <a:ea typeface="Times New Roman" charset="0"/>
                <a:cs typeface="Century Gothic"/>
              </a:rPr>
              <a:t>source structure is preserved </a:t>
            </a:r>
            <a:r>
              <a:rPr lang="en-US" sz="2200" dirty="0" smtClean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=&gt; We track real gas kinematics,                           not illumination </a:t>
            </a:r>
            <a:r>
              <a:rPr lang="en-US" sz="2200" dirty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patterns</a:t>
            </a:r>
            <a:r>
              <a:rPr lang="en-US" sz="2200" dirty="0" smtClean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0313" y="5207778"/>
            <a:ext cx="50402" cy="362609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-216942"/>
            <a:ext cx="10080625" cy="1260475"/>
          </a:xfrm>
        </p:spPr>
        <p:txBody>
          <a:bodyPr/>
          <a:lstStyle/>
          <a:p>
            <a:r>
              <a:rPr lang="it-IT" dirty="0" err="1">
                <a:solidFill>
                  <a:srgbClr val="FF0000"/>
                </a:solidFill>
                <a:latin typeface="Century Gothic"/>
                <a:ea typeface="Times New Roman" charset="0"/>
                <a:cs typeface="Century Gothic"/>
              </a:rPr>
              <a:t>Molecular</a:t>
            </a:r>
            <a:r>
              <a:rPr lang="it-IT" dirty="0">
                <a:solidFill>
                  <a:srgbClr val="FF0000"/>
                </a:solidFill>
                <a:latin typeface="Century Gothic"/>
                <a:ea typeface="Times New Roman" charset="0"/>
                <a:cs typeface="Century Gothic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entury Gothic"/>
                <a:ea typeface="Times New Roman" charset="0"/>
                <a:cs typeface="Century Gothic"/>
              </a:rPr>
              <a:t>masers</a:t>
            </a:r>
            <a:r>
              <a:rPr lang="it-IT" dirty="0">
                <a:solidFill>
                  <a:srgbClr val="FF0000"/>
                </a:solidFill>
                <a:latin typeface="Century Gothic"/>
                <a:ea typeface="Times New Roman" charset="0"/>
                <a:cs typeface="Century Gothic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entury Gothic"/>
                <a:ea typeface="Times New Roman" charset="0"/>
                <a:cs typeface="Century Gothic"/>
              </a:rPr>
              <a:t>as</a:t>
            </a:r>
            <a:r>
              <a:rPr lang="it-IT" dirty="0">
                <a:solidFill>
                  <a:srgbClr val="FF0000"/>
                </a:solidFill>
                <a:latin typeface="Century Gothic"/>
                <a:ea typeface="Times New Roman" charset="0"/>
                <a:cs typeface="Century Gothic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entury Gothic"/>
                <a:ea typeface="Times New Roman" charset="0"/>
                <a:cs typeface="Century Gothic"/>
              </a:rPr>
              <a:t>diagnostic</a:t>
            </a:r>
            <a:r>
              <a:rPr lang="it-IT" dirty="0">
                <a:solidFill>
                  <a:srgbClr val="FF0000"/>
                </a:solidFill>
                <a:latin typeface="Century Gothic"/>
                <a:ea typeface="Times New Roman" charset="0"/>
                <a:cs typeface="Century Gothic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entury Gothic"/>
                <a:ea typeface="Times New Roman" charset="0"/>
                <a:cs typeface="Century Gothic"/>
              </a:rPr>
              <a:t>tools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95" y="4945354"/>
            <a:ext cx="5614789" cy="250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spcAft>
                <a:spcPts val="347"/>
              </a:spcAft>
              <a:buClrTx/>
              <a:buSzPct val="80000"/>
            </a:pPr>
            <a:r>
              <a:rPr lang="en-US" sz="2400" b="1" u="sng" dirty="0" smtClean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Multi</a:t>
            </a:r>
            <a:r>
              <a:rPr lang="en-US" sz="2400" b="1" u="sng" dirty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-epoch studies </a:t>
            </a:r>
            <a:r>
              <a:rPr lang="en-US" sz="2400" b="1" u="sng" dirty="0" smtClean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can provide: </a:t>
            </a:r>
            <a:endParaRPr lang="en-US" sz="2400" b="1" u="sng" dirty="0">
              <a:solidFill>
                <a:srgbClr val="FFFF00"/>
              </a:solidFill>
              <a:latin typeface="Century Gothic"/>
              <a:ea typeface="Times New Roman" charset="0"/>
              <a:cs typeface="Century Gothic"/>
            </a:endParaRPr>
          </a:p>
          <a:p>
            <a:pPr lvl="1" hangingPunct="1">
              <a:spcAft>
                <a:spcPts val="347"/>
              </a:spcAft>
              <a:buClrTx/>
              <a:buSzPct val="80000"/>
              <a:buFont typeface="Wingdings" charset="2"/>
              <a:buChar char="Ø"/>
            </a:pPr>
            <a:r>
              <a:rPr lang="en-US" sz="2200" dirty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Accurate positions: </a:t>
            </a:r>
            <a:r>
              <a:rPr lang="en-US" sz="2200" u="sng" dirty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gas structure </a:t>
            </a:r>
            <a:r>
              <a:rPr lang="en-US" sz="2200" dirty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at mas </a:t>
            </a:r>
            <a:r>
              <a:rPr lang="en-US" sz="2200" i="1" dirty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angular resolution</a:t>
            </a:r>
          </a:p>
          <a:p>
            <a:pPr lvl="1" hangingPunct="1">
              <a:spcAft>
                <a:spcPts val="347"/>
              </a:spcAft>
              <a:buClrTx/>
              <a:buSzPct val="80000"/>
              <a:buFont typeface="Wingdings" charset="2"/>
              <a:buChar char="Ø"/>
            </a:pPr>
            <a:r>
              <a:rPr lang="en-US" sz="2200" i="1" dirty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proper motions + </a:t>
            </a:r>
            <a:r>
              <a:rPr lang="en-US" sz="2200" dirty="0" err="1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l.o.s</a:t>
            </a:r>
            <a:r>
              <a:rPr lang="en-US" sz="2200" dirty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. velocities:  </a:t>
            </a:r>
          </a:p>
          <a:p>
            <a:pPr marL="457200" lvl="1" indent="0" hangingPunct="1">
              <a:spcAft>
                <a:spcPts val="347"/>
              </a:spcAft>
              <a:buClrTx/>
              <a:buSzPct val="80000"/>
            </a:pPr>
            <a:r>
              <a:rPr lang="en-US" sz="2200" dirty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     </a:t>
            </a:r>
            <a:r>
              <a:rPr lang="en-US" sz="2200" dirty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 </a:t>
            </a:r>
            <a:r>
              <a:rPr lang="en-US" sz="2200" u="sng" dirty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3D </a:t>
            </a:r>
            <a:r>
              <a:rPr lang="en-US" sz="2200" u="sng" dirty="0" smtClean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Gas Kinematics</a:t>
            </a:r>
            <a:endParaRPr lang="en-US" sz="2200" u="sng" dirty="0">
              <a:solidFill>
                <a:srgbClr val="FFFF00"/>
              </a:solidFill>
              <a:latin typeface="Century Gothic"/>
              <a:ea typeface="Times New Roman" charset="0"/>
              <a:cs typeface="Century Gothic"/>
            </a:endParaRPr>
          </a:p>
          <a:p>
            <a:pPr lvl="1" hangingPunct="1">
              <a:spcAft>
                <a:spcPts val="347"/>
              </a:spcAft>
              <a:buClrTx/>
              <a:buSzPct val="80000"/>
              <a:buFont typeface="Wingdings" charset="2"/>
              <a:buChar char="Ø"/>
            </a:pPr>
            <a:r>
              <a:rPr lang="en-US" sz="2200" dirty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 accelerations from 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changes </a:t>
            </a:r>
            <a:r>
              <a:rPr lang="en-US" sz="2200" dirty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in 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l.o.s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. </a:t>
            </a:r>
            <a:r>
              <a:rPr lang="en-US" sz="2200" dirty="0">
                <a:solidFill>
                  <a:srgbClr val="FFFFFF"/>
                </a:solidFill>
                <a:latin typeface="Century Gothic"/>
                <a:ea typeface="Times New Roman" charset="0"/>
                <a:cs typeface="Century Gothic"/>
              </a:rPr>
              <a:t>velocities: </a:t>
            </a:r>
            <a:r>
              <a:rPr lang="en-US" sz="2200" u="sng" dirty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Gas </a:t>
            </a:r>
            <a:r>
              <a:rPr lang="en-US" sz="2200" u="sng" dirty="0" smtClean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Dynamics </a:t>
            </a:r>
            <a:endParaRPr lang="en-US" sz="2200" u="sng" dirty="0">
              <a:solidFill>
                <a:srgbClr val="FFFF00"/>
              </a:solidFill>
              <a:latin typeface="Century Gothic"/>
              <a:ea typeface="Times New Roman" charset="0"/>
              <a:cs typeface="Century Gothic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8935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h3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560" y="2123653"/>
            <a:ext cx="2823464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0" y="2123653"/>
            <a:ext cx="7992888" cy="1260475"/>
          </a:xfrm>
        </p:spPr>
        <p:txBody>
          <a:bodyPr/>
          <a:lstStyle/>
          <a:p>
            <a:pPr marL="457200" indent="-457200" algn="l">
              <a:buClrTx/>
              <a:buFont typeface="Wingdings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What do we need from observations?</a:t>
            </a:r>
            <a:endParaRPr lang="en-U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808" y="2987749"/>
            <a:ext cx="6768752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i="1" dirty="0" smtClean="0">
                <a:solidFill>
                  <a:srgbClr val="63DD09"/>
                </a:solidFill>
                <a:latin typeface="Century Gothic"/>
                <a:cs typeface="Century Gothic"/>
              </a:rPr>
              <a:t>Signatures of mass-accretion </a:t>
            </a:r>
          </a:p>
          <a:p>
            <a:pPr>
              <a:lnSpc>
                <a:spcPct val="130000"/>
              </a:lnSpc>
            </a:pPr>
            <a:r>
              <a:rPr lang="en-US" sz="2800" i="1" dirty="0" smtClean="0">
                <a:solidFill>
                  <a:srgbClr val="63DD09"/>
                </a:solidFill>
                <a:latin typeface="Century Gothic"/>
                <a:cs typeface="Century Gothic"/>
              </a:rPr>
              <a:t>And Disks around O-type Young Stars</a:t>
            </a:r>
            <a:endParaRPr lang="en-US" sz="2800" i="1" dirty="0">
              <a:solidFill>
                <a:srgbClr val="63DD09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784" y="4571925"/>
            <a:ext cx="936104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>
              <a:lnSpc>
                <a:spcPct val="130000"/>
              </a:lnSpc>
              <a:buClr>
                <a:srgbClr val="FFFFFF"/>
              </a:buClr>
            </a:pPr>
            <a:r>
              <a:rPr lang="en-GB" sz="2400" dirty="0" smtClean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Challenging because of: </a:t>
            </a:r>
          </a:p>
          <a:p>
            <a:pPr eaLnBrk="0">
              <a:lnSpc>
                <a:spcPct val="130000"/>
              </a:lnSpc>
              <a:buClr>
                <a:srgbClr val="FFFFFF"/>
              </a:buClr>
            </a:pPr>
            <a:endParaRPr lang="en-GB" sz="1200" dirty="0" smtClean="0">
              <a:solidFill>
                <a:schemeClr val="bg1"/>
              </a:solidFill>
              <a:latin typeface="Century Gothic"/>
              <a:ea typeface="Times New Roman" charset="0"/>
              <a:cs typeface="Century Gothic"/>
            </a:endParaRPr>
          </a:p>
          <a:p>
            <a:pPr eaLnBrk="0">
              <a:lnSpc>
                <a:spcPct val="130000"/>
              </a:lnSpc>
              <a:buClr>
                <a:srgbClr val="FFFFFF"/>
              </a:buClr>
              <a:buFont typeface="Times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High extinction =&gt; Optical and NIR impossible </a:t>
            </a:r>
          </a:p>
          <a:p>
            <a:pPr eaLnBrk="0">
              <a:lnSpc>
                <a:spcPct val="130000"/>
              </a:lnSpc>
              <a:buClr>
                <a:srgbClr val="FFFFFF"/>
              </a:buClr>
              <a:buFont typeface="Times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 Formation </a:t>
            </a:r>
            <a:r>
              <a:rPr lang="en-GB" sz="2400" dirty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in clusters =&gt; Confusion/crowding</a:t>
            </a:r>
          </a:p>
          <a:p>
            <a:pPr eaLnBrk="0">
              <a:lnSpc>
                <a:spcPct val="130000"/>
              </a:lnSpc>
              <a:buClr>
                <a:srgbClr val="FFFFFF"/>
              </a:buClr>
              <a:buFont typeface="Times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 Declining </a:t>
            </a:r>
            <a:r>
              <a:rPr lang="en-GB" sz="2400" dirty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IMF and Rapid </a:t>
            </a:r>
            <a:r>
              <a:rPr lang="en-GB" sz="2400" dirty="0" smtClean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evolution: </a:t>
            </a:r>
            <a:r>
              <a:rPr lang="en-GB" sz="2400" dirty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Large </a:t>
            </a:r>
            <a:r>
              <a:rPr lang="en-GB" sz="2400" dirty="0" smtClean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Distances </a:t>
            </a:r>
            <a:r>
              <a:rPr lang="en-GB" sz="2400" dirty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(&gt; </a:t>
            </a:r>
            <a:r>
              <a:rPr lang="en-GB" sz="2400" dirty="0" smtClean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1 </a:t>
            </a:r>
            <a:r>
              <a:rPr lang="en-GB" sz="2400" dirty="0" err="1" smtClean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kpc</a:t>
            </a:r>
            <a:r>
              <a:rPr lang="en-GB" sz="2400" dirty="0">
                <a:solidFill>
                  <a:schemeClr val="bg1"/>
                </a:solidFill>
                <a:latin typeface="Century Gothic"/>
                <a:ea typeface="Times New Roman" charset="0"/>
                <a:cs typeface="Century Gothic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776" y="6876181"/>
            <a:ext cx="9648825" cy="6309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 eaLnBrk="0" hangingPunct="0">
              <a:lnSpc>
                <a:spcPct val="130000"/>
              </a:lnSpc>
              <a:buClr>
                <a:srgbClr val="FFFFFF"/>
              </a:buClr>
              <a:buSzPct val="100000"/>
              <a:buFont typeface="Symbol" charset="0"/>
              <a:buChar char=""/>
            </a:pPr>
            <a:r>
              <a:rPr lang="en-GB" sz="2800" i="1" dirty="0" smtClean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 Good </a:t>
            </a:r>
            <a:r>
              <a:rPr lang="en-GB" sz="2800" i="1" dirty="0">
                <a:solidFill>
                  <a:srgbClr val="FFFF00"/>
                </a:solidFill>
                <a:latin typeface="Century Gothic"/>
                <a:ea typeface="Times New Roman" charset="0"/>
                <a:cs typeface="Century Gothic"/>
              </a:rPr>
              <a:t>examples of accreting massive YSOs are rare!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-918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>
              <a:buClrTx/>
              <a:buFont typeface="Wingdings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High-mass Star Formation is an unsolved problem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(The “feedback” problem)</a:t>
            </a:r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1224843"/>
            <a:ext cx="10080624" cy="89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>
                <a:solidFill>
                  <a:srgbClr val="FF6600"/>
                </a:solidFill>
                <a:latin typeface="Century Gothic"/>
                <a:ea typeface="ＭＳ Ｐゴシック" charset="-128"/>
                <a:cs typeface="Century Gothic"/>
              </a:rPr>
              <a:t> Open Q. : </a:t>
            </a:r>
          </a:p>
          <a:p>
            <a:r>
              <a:rPr lang="en-GB" sz="2800" i="1" dirty="0" smtClean="0">
                <a:solidFill>
                  <a:srgbClr val="FF6600"/>
                </a:solidFill>
                <a:latin typeface="Century Gothic"/>
                <a:ea typeface="ＭＳ Ｐゴシック" charset="-128"/>
                <a:cs typeface="Century Gothic"/>
              </a:rPr>
              <a:t>How do massive stars accrete their mass once in ZAMS?</a:t>
            </a:r>
            <a:endParaRPr lang="en-US" sz="2800" i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19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868"/>
    </mc:Choice>
    <mc:Fallback>
      <p:transition xmlns:p14="http://schemas.microsoft.com/office/powerpoint/2010/main" spd="slow" advTm="1258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39477"/>
            <a:ext cx="10296896" cy="2880320"/>
            <a:chOff x="0" y="827509"/>
            <a:chExt cx="10296896" cy="2880320"/>
          </a:xfrm>
        </p:grpSpPr>
        <p:pic>
          <p:nvPicPr>
            <p:cNvPr id="7" name="Picture 6" descr="hmsf_evol_purcel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41615"/>
              <a:ext cx="10080625" cy="217818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35856" y="827509"/>
              <a:ext cx="7992640" cy="783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entury Gothic"/>
                  <a:cs typeface="Century Gothic"/>
                </a:rPr>
                <a:t>Evolutionary Timeline of </a:t>
              </a:r>
              <a:r>
                <a:rPr lang="en-US" sz="2400" dirty="0">
                  <a:solidFill>
                    <a:srgbClr val="FFFF00"/>
                  </a:solidFill>
                  <a:latin typeface="Century Gothic"/>
                  <a:cs typeface="Century Gothic"/>
                </a:rPr>
                <a:t>(high-mass) Star Formation</a:t>
              </a:r>
            </a:p>
            <a:p>
              <a:endParaRPr lang="en-US" sz="24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2480" y="3354655"/>
              <a:ext cx="3744416" cy="353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Image Credit: Cormac Purcell</a:t>
              </a:r>
              <a:endParaRPr lang="en-US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72256" y="3772468"/>
            <a:ext cx="10224889" cy="367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1">
              <a:lnSpc>
                <a:spcPct val="110000"/>
              </a:lnSpc>
              <a:buClrTx/>
              <a:buFont typeface="Wingdings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Century Gothic"/>
                <a:ea typeface="ＭＳ Ｐゴシック" charset="0"/>
                <a:cs typeface="Century Gothic"/>
              </a:rPr>
              <a:t>Water Masers are </a:t>
            </a:r>
            <a:r>
              <a:rPr lang="en-US" sz="2400" dirty="0" err="1">
                <a:solidFill>
                  <a:srgbClr val="FF0000"/>
                </a:solidFill>
                <a:latin typeface="Century Gothic"/>
                <a:ea typeface="ＭＳ Ｐゴシック" charset="0"/>
                <a:cs typeface="Century Gothic"/>
              </a:rPr>
              <a:t>collisionally</a:t>
            </a:r>
            <a:r>
              <a:rPr lang="en-US" sz="2400" dirty="0">
                <a:solidFill>
                  <a:srgbClr val="FF0000"/>
                </a:solidFill>
                <a:latin typeface="Century Gothic"/>
                <a:ea typeface="ＭＳ Ｐゴシック" charset="0"/>
                <a:cs typeface="Century Gothic"/>
              </a:rPr>
              <a:t> pumped</a:t>
            </a:r>
            <a:r>
              <a:rPr lang="en-US" sz="2400" dirty="0" smtClean="0">
                <a:solidFill>
                  <a:srgbClr val="FF0000"/>
                </a:solidFill>
                <a:latin typeface="Century Gothic"/>
                <a:ea typeface="ＭＳ Ｐゴシック" charset="0"/>
                <a:cs typeface="Century Gothic"/>
              </a:rPr>
              <a:t>.</a:t>
            </a:r>
          </a:p>
          <a:p>
            <a:pPr marL="342900" indent="-342900" eaLnBrk="1" hangingPunct="1">
              <a:lnSpc>
                <a:spcPct val="110000"/>
              </a:lnSpc>
              <a:buClrTx/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The water masers often occur in high-velocity, collimated outflows, but more generally trace post-shocked gas.</a:t>
            </a:r>
          </a:p>
          <a:p>
            <a:pPr marL="342900" indent="-342900" hangingPunct="1">
              <a:buClrTx/>
              <a:buFont typeface="Wingdings" charset="2"/>
              <a:buChar char="v"/>
            </a:pPr>
            <a:endParaRPr lang="en-US" sz="2400" dirty="0">
              <a:solidFill>
                <a:srgbClr val="FF0000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marL="342900" indent="-342900" hangingPunct="1">
              <a:lnSpc>
                <a:spcPct val="110000"/>
              </a:lnSpc>
              <a:buClrTx/>
              <a:buFont typeface="Wingdings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Century Gothic"/>
                <a:ea typeface="ＭＳ Ｐゴシック" charset="0"/>
                <a:cs typeface="Century Gothic"/>
              </a:rPr>
              <a:t>(class II) </a:t>
            </a:r>
            <a:r>
              <a:rPr lang="en-US" sz="2400" dirty="0">
                <a:solidFill>
                  <a:srgbClr val="FF0000"/>
                </a:solidFill>
                <a:latin typeface="Century Gothic"/>
                <a:ea typeface="ＭＳ Ｐゴシック" charset="0"/>
                <a:cs typeface="Century Gothic"/>
              </a:rPr>
              <a:t>methanol masers are </a:t>
            </a:r>
            <a:r>
              <a:rPr lang="en-US" sz="2400" dirty="0" err="1" smtClean="0">
                <a:solidFill>
                  <a:srgbClr val="FF0000"/>
                </a:solidFill>
                <a:latin typeface="Century Gothic"/>
                <a:ea typeface="ＭＳ Ｐゴシック" charset="0"/>
                <a:cs typeface="Century Gothic"/>
              </a:rPr>
              <a:t>radiatively</a:t>
            </a:r>
            <a:r>
              <a:rPr lang="en-US" sz="2400" dirty="0" smtClean="0">
                <a:solidFill>
                  <a:srgbClr val="FF0000"/>
                </a:solidFill>
                <a:latin typeface="Century Gothic"/>
                <a:ea typeface="ＭＳ Ｐゴシック" charset="0"/>
                <a:cs typeface="Century Gothic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entury Gothic"/>
                <a:ea typeface="ＭＳ Ｐゴシック" charset="0"/>
                <a:cs typeface="Century Gothic"/>
              </a:rPr>
              <a:t>pumped.</a:t>
            </a:r>
          </a:p>
          <a:p>
            <a:pPr marL="342900" indent="-342900" eaLnBrk="1" hangingPunct="1">
              <a:lnSpc>
                <a:spcPct val="110000"/>
              </a:lnSpc>
              <a:buClr>
                <a:schemeClr val="bg1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They </a:t>
            </a:r>
            <a:r>
              <a:rPr lang="en-US" sz="2400" dirty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are located in 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warm &amp; dense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circumstellar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 gas and amplify IR radiation from YSOs </a:t>
            </a:r>
            <a:endParaRPr lang="en-US" sz="2400" dirty="0">
              <a:solidFill>
                <a:schemeClr val="bg1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marL="342900" indent="-342900" hangingPunct="1">
              <a:lnSpc>
                <a:spcPct val="110000"/>
              </a:lnSpc>
              <a:buClr>
                <a:schemeClr val="bg1"/>
              </a:buClr>
              <a:buFont typeface="Wingdings" charset="2"/>
              <a:buChar char="§"/>
            </a:pPr>
            <a:r>
              <a:rPr lang="en-US" sz="2400" b="1" i="1" dirty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They are exclusively associated with high-mass </a:t>
            </a:r>
            <a:r>
              <a:rPr lang="en-US" sz="2400" b="1" i="1" dirty="0" smtClean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star formation</a:t>
            </a:r>
            <a:endParaRPr lang="en-US" sz="2400" b="1" i="1" dirty="0">
              <a:solidFill>
                <a:schemeClr val="bg1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marL="342900" indent="-342900" eaLnBrk="1" hangingPunct="1">
              <a:lnSpc>
                <a:spcPct val="110000"/>
              </a:lnSpc>
              <a:buClr>
                <a:schemeClr val="bg1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Some </a:t>
            </a:r>
            <a:r>
              <a:rPr lang="en-US" sz="2400" dirty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may lie 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in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infalling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 envelopes, rotating disks</a:t>
            </a:r>
            <a:r>
              <a:rPr lang="en-US" sz="2400" dirty="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rPr>
              <a:t>,</a:t>
            </a:r>
            <a:r>
              <a:rPr lang="en-US" sz="2400" dirty="0">
                <a:solidFill>
                  <a:srgbClr val="FFFFFF"/>
                </a:solidFill>
                <a:latin typeface="Century Gothic"/>
                <a:ea typeface="ＭＳ Ｐゴシック" charset="0"/>
                <a:cs typeface="Century Gothic"/>
              </a:rPr>
              <a:t> </a:t>
            </a:r>
            <a:r>
              <a:rPr lang="it-IT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outflow</a:t>
            </a:r>
            <a:r>
              <a:rPr lang="it-IT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t-IT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cavities</a:t>
            </a:r>
            <a:endParaRPr lang="en-US" sz="2400" dirty="0">
              <a:solidFill>
                <a:srgbClr val="17F214"/>
              </a:solidFill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792" y="2850599"/>
            <a:ext cx="9001000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Infrared Dark Clouds               Massive </a:t>
            </a:r>
            <a:r>
              <a:rPr lang="en-US" b="1" dirty="0" err="1" smtClean="0">
                <a:solidFill>
                  <a:srgbClr val="800000"/>
                </a:solidFill>
                <a:latin typeface="Century Gothic"/>
                <a:cs typeface="Century Gothic"/>
              </a:rPr>
              <a:t>Protostars</a:t>
            </a:r>
            <a:r>
              <a:rPr lang="en-US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/YSOs         Ionized HII Regions</a:t>
            </a:r>
            <a:endParaRPr lang="en-US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784" y="3281752"/>
            <a:ext cx="6696744" cy="49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6600"/>
                </a:solidFill>
                <a:latin typeface="Century Gothic"/>
                <a:cs typeface="Century Gothic"/>
              </a:rPr>
              <a:t>Where do masers fall in this picture?</a:t>
            </a:r>
            <a:endParaRPr lang="en-US" sz="2800" i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0" y="-324619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Masers and (Massive) Star 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2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5"/>
    </mc:Choice>
    <mc:Fallback xmlns="">
      <p:transition xmlns:p14="http://schemas.microsoft.com/office/powerpoint/2010/main" spd="slow" advTm="575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NGC7538L_optic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1" y="695991"/>
            <a:ext cx="4801053" cy="5207736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5318626" y="708569"/>
            <a:ext cx="4761999" cy="4762000"/>
            <a:chOff x="-248" y="108594"/>
            <a:chExt cx="7559675" cy="7559675"/>
          </a:xfrm>
        </p:grpSpPr>
        <p:pic>
          <p:nvPicPr>
            <p:cNvPr id="8" name="Picture 7" descr="outflows_axes_kraus06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" y="108594"/>
              <a:ext cx="7559675" cy="75596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3847" y="2483692"/>
              <a:ext cx="1804878" cy="560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7F214"/>
                  </a:solidFill>
                  <a:latin typeface="Century Gothic"/>
                  <a:cs typeface="Century Gothic"/>
                </a:rPr>
                <a:t>HCO+</a:t>
              </a:r>
              <a:endParaRPr lang="en-US" dirty="0">
                <a:solidFill>
                  <a:srgbClr val="17F214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7111"/>
            <a:ext cx="10080625" cy="12604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entury Gothic"/>
                <a:cs typeface="Century Gothic"/>
              </a:rPr>
              <a:t>NGC7538 </a:t>
            </a:r>
            <a:r>
              <a:rPr lang="en-US" sz="4000" dirty="0">
                <a:solidFill>
                  <a:srgbClr val="FF0000"/>
                </a:solidFill>
                <a:latin typeface="Century Gothic"/>
                <a:cs typeface="Century Gothic"/>
              </a:rPr>
              <a:t>IRS1: an accreting O-type Star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897" y="557411"/>
            <a:ext cx="8064896" cy="51640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D~2.7 </a:t>
            </a:r>
            <a:r>
              <a:rPr lang="en-US" sz="2800" dirty="0" err="1">
                <a:solidFill>
                  <a:schemeClr val="bg1"/>
                </a:solidFill>
              </a:rPr>
              <a:t>kpc</a:t>
            </a:r>
            <a:r>
              <a:rPr lang="en-US" sz="2800" dirty="0">
                <a:solidFill>
                  <a:schemeClr val="bg1"/>
                </a:solidFill>
              </a:rPr>
              <a:t>, L~10</a:t>
            </a:r>
            <a:r>
              <a:rPr lang="en-US" sz="2800" baseline="30000" dirty="0">
                <a:solidFill>
                  <a:schemeClr val="bg1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 L</a:t>
            </a:r>
            <a:r>
              <a:rPr lang="en-US" sz="2800" baseline="-25000" dirty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 </a:t>
            </a:r>
            <a:r>
              <a:rPr lang="en-US" sz="28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800" dirty="0">
                <a:solidFill>
                  <a:schemeClr val="bg1"/>
                </a:solidFill>
              </a:rPr>
              <a:t>O6-7 star of 30 M</a:t>
            </a:r>
            <a:r>
              <a:rPr lang="en-US" sz="2800" baseline="-25000" dirty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" y="5132077"/>
            <a:ext cx="4031953" cy="218505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buClrTx/>
              <a:buSzPct val="80000"/>
            </a:pPr>
            <a:r>
              <a:rPr lang="en-US" sz="2200" b="1" dirty="0">
                <a:solidFill>
                  <a:schemeClr val="bg1"/>
                </a:solidFill>
                <a:latin typeface="Century Gothic"/>
                <a:cs typeface="Century Gothic"/>
              </a:rPr>
              <a:t>- Outflows?</a:t>
            </a:r>
          </a:p>
          <a:p>
            <a:pPr marL="800017" lvl="1" indent="-342865">
              <a:buSzPct val="80000"/>
              <a:buFontTx/>
              <a:buChar char="-"/>
            </a:pPr>
            <a:r>
              <a:rPr lang="en-US" sz="2200" dirty="0">
                <a:solidFill>
                  <a:srgbClr val="63DD09"/>
                </a:solidFill>
                <a:latin typeface="Century Gothic"/>
                <a:cs typeface="Century Gothic"/>
              </a:rPr>
              <a:t>PA=+20°, 0°, </a:t>
            </a:r>
          </a:p>
          <a:p>
            <a:pPr marL="800017" lvl="1" indent="-342865">
              <a:buSzPct val="80000"/>
              <a:buFontTx/>
              <a:buChar char="-"/>
            </a:pPr>
            <a:r>
              <a:rPr lang="en-US" sz="2200" dirty="0">
                <a:solidFill>
                  <a:srgbClr val="63DD09"/>
                </a:solidFill>
                <a:latin typeface="Century Gothic"/>
                <a:cs typeface="Century Gothic"/>
              </a:rPr>
              <a:t>       -20°, -50°</a:t>
            </a:r>
          </a:p>
          <a:p>
            <a:pPr marL="457152" lvl="1">
              <a:buSzPct val="80000"/>
            </a:pPr>
            <a:r>
              <a:rPr lang="en-US" sz="2200" dirty="0">
                <a:solidFill>
                  <a:srgbClr val="63DD09"/>
                </a:solidFill>
                <a:latin typeface="Century Gothic"/>
                <a:cs typeface="Century Gothic"/>
              </a:rPr>
              <a:t>    </a:t>
            </a:r>
            <a:r>
              <a:rPr lang="en-US" i="1" dirty="0">
                <a:solidFill>
                  <a:srgbClr val="FAFFBD"/>
                </a:solidFill>
                <a:latin typeface="Century Gothic"/>
                <a:cs typeface="Century Gothic"/>
              </a:rPr>
              <a:t>e.g. Gaume+95,</a:t>
            </a:r>
          </a:p>
          <a:p>
            <a:pPr marL="457152" lvl="1">
              <a:buSzPct val="80000"/>
            </a:pPr>
            <a:r>
              <a:rPr lang="en-US" i="1" dirty="0">
                <a:solidFill>
                  <a:srgbClr val="FAFFBD"/>
                </a:solidFill>
                <a:latin typeface="Century Gothic"/>
                <a:cs typeface="Century Gothic"/>
              </a:rPr>
              <a:t>    Qiu+11, Beuther+13</a:t>
            </a:r>
          </a:p>
          <a:p>
            <a:pPr marL="800017" lvl="1" indent="-342865">
              <a:buSzPct val="80000"/>
              <a:buFontTx/>
              <a:buChar char="-"/>
            </a:pPr>
            <a:r>
              <a:rPr lang="en-US" sz="2200" i="1" dirty="0">
                <a:solidFill>
                  <a:srgbClr val="FFFF00"/>
                </a:solidFill>
                <a:latin typeface="Century Gothic"/>
                <a:cs typeface="Century Gothic"/>
              </a:rPr>
              <a:t>A </a:t>
            </a:r>
            <a:r>
              <a:rPr lang="en-US" sz="2200" i="1" dirty="0" err="1">
                <a:solidFill>
                  <a:srgbClr val="FFFF00"/>
                </a:solidFill>
                <a:latin typeface="Century Gothic"/>
                <a:cs typeface="Century Gothic"/>
              </a:rPr>
              <a:t>precessing</a:t>
            </a:r>
            <a:r>
              <a:rPr lang="en-US" sz="2200" i="1" dirty="0">
                <a:solidFill>
                  <a:srgbClr val="FFFF00"/>
                </a:solidFill>
                <a:latin typeface="Century Gothic"/>
                <a:cs typeface="Century Gothic"/>
              </a:rPr>
              <a:t> jet? </a:t>
            </a:r>
          </a:p>
          <a:p>
            <a:pPr lvl="1">
              <a:buClrTx/>
              <a:buSzPct val="80000"/>
            </a:pPr>
            <a:r>
              <a:rPr lang="en-US" i="1" dirty="0">
                <a:solidFill>
                  <a:srgbClr val="FAFFBD"/>
                </a:solidFill>
                <a:latin typeface="Century Gothic"/>
                <a:cs typeface="Century Gothic"/>
              </a:rPr>
              <a:t>    </a:t>
            </a:r>
            <a:r>
              <a:rPr lang="en-US" i="1" dirty="0" smtClean="0">
                <a:solidFill>
                  <a:srgbClr val="FAFFBD"/>
                </a:solidFill>
                <a:latin typeface="Century Gothic"/>
                <a:cs typeface="Century Gothic"/>
              </a:rPr>
              <a:t>Kraus+06</a:t>
            </a:r>
            <a:endParaRPr lang="en-US" i="1" dirty="0">
              <a:solidFill>
                <a:srgbClr val="FAFFBD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 descr="pesta_ch3oh_disk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195" y="3340955"/>
            <a:ext cx="3512727" cy="1440000"/>
          </a:xfrm>
          <a:prstGeom prst="rect">
            <a:avLst/>
          </a:prstGeom>
        </p:spPr>
      </p:pic>
      <p:pic>
        <p:nvPicPr>
          <p:cNvPr id="14" name="Picture 13" descr="surcis_aa17108-11-fig8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227" y="2010923"/>
            <a:ext cx="2562632" cy="36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182" y="1032629"/>
            <a:ext cx="9116610" cy="72598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2200" i="1" dirty="0">
                <a:solidFill>
                  <a:srgbClr val="FFFF00"/>
                </a:solidFill>
                <a:latin typeface="Century Gothic"/>
                <a:cs typeface="Century Gothic"/>
              </a:rPr>
              <a:t>Perhaps the best/closest high-mass accretion disk candidate around an O-type YSO in the northern </a:t>
            </a:r>
            <a:r>
              <a:rPr lang="en-US" sz="2200" i="1" dirty="0" err="1">
                <a:solidFill>
                  <a:srgbClr val="FFFF00"/>
                </a:solidFill>
                <a:latin typeface="Century Gothic"/>
                <a:cs typeface="Century Gothic"/>
              </a:rPr>
              <a:t>emisphere</a:t>
            </a:r>
            <a:endParaRPr lang="en-US" sz="2200" i="1" dirty="0">
              <a:solidFill>
                <a:srgbClr val="FFFF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44992" y="2010922"/>
            <a:ext cx="3273634" cy="3459646"/>
            <a:chOff x="2044992" y="2010921"/>
            <a:chExt cx="3273634" cy="3459646"/>
          </a:xfrm>
        </p:grpSpPr>
        <p:sp>
          <p:nvSpPr>
            <p:cNvPr id="19" name="Rectangle 18"/>
            <p:cNvSpPr/>
            <p:nvPr/>
          </p:nvSpPr>
          <p:spPr>
            <a:xfrm>
              <a:off x="2044992" y="4020821"/>
              <a:ext cx="177654" cy="190353"/>
            </a:xfrm>
            <a:prstGeom prst="rect">
              <a:avLst/>
            </a:prstGeom>
            <a:noFill/>
            <a:ln w="381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222646" y="2010921"/>
              <a:ext cx="3095980" cy="200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11209" y="4211174"/>
              <a:ext cx="3107417" cy="12593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244910" y="6592766"/>
            <a:ext cx="6934546" cy="96691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>
                <a:solidFill>
                  <a:srgbClr val="FF6600"/>
                </a:solidFill>
                <a:latin typeface="Century Gothic"/>
                <a:cs typeface="Century Gothic"/>
              </a:rPr>
              <a:t>Q: Is there truly one </a:t>
            </a:r>
            <a:r>
              <a:rPr lang="en-US" sz="2200" i="1" u="sng" dirty="0">
                <a:solidFill>
                  <a:srgbClr val="FF6600"/>
                </a:solidFill>
                <a:latin typeface="Century Gothic"/>
                <a:cs typeface="Century Gothic"/>
              </a:rPr>
              <a:t>single</a:t>
            </a:r>
            <a:r>
              <a:rPr lang="en-US" sz="2200" i="1" dirty="0">
                <a:solidFill>
                  <a:srgbClr val="FF6600"/>
                </a:solidFill>
                <a:latin typeface="Century Gothic"/>
                <a:cs typeface="Century Gothic"/>
              </a:rPr>
              <a:t> O-type YSO surrounded by an accretion disk, driving a single outflow?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2479" y="5128710"/>
            <a:ext cx="5502222" cy="135569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buClrTx/>
              <a:buSzPct val="80000"/>
            </a:pPr>
            <a:r>
              <a:rPr lang="en-US" sz="2200" b="1" dirty="0">
                <a:solidFill>
                  <a:srgbClr val="FFFFFF"/>
                </a:solidFill>
                <a:latin typeface="Century Gothic"/>
                <a:cs typeface="Century Gothic"/>
              </a:rPr>
              <a:t>- Disks?</a:t>
            </a:r>
          </a:p>
          <a:p>
            <a:pPr marL="800017" lvl="1" indent="-342865">
              <a:buSzPct val="80000"/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  <a:latin typeface="Century Gothic"/>
                <a:cs typeface="Century Gothic"/>
              </a:rPr>
              <a:t>Keplerian</a:t>
            </a:r>
            <a:r>
              <a:rPr lang="en-US" sz="2200" dirty="0">
                <a:solidFill>
                  <a:srgbClr val="FFFF00"/>
                </a:solidFill>
                <a:latin typeface="Century Gothic"/>
                <a:cs typeface="Century Gothic"/>
              </a:rPr>
              <a:t> (edge-on) disk: NW-SE </a:t>
            </a:r>
          </a:p>
          <a:p>
            <a:pPr marL="457152" lvl="1">
              <a:buSzPct val="80000"/>
            </a:pPr>
            <a:r>
              <a:rPr lang="en-US" sz="2200" i="1" dirty="0">
                <a:solidFill>
                  <a:srgbClr val="FAFFBD"/>
                </a:solidFill>
                <a:latin typeface="Century Gothic"/>
                <a:cs typeface="Century Gothic"/>
              </a:rPr>
              <a:t>     Pestalozzi+ 04</a:t>
            </a:r>
          </a:p>
          <a:p>
            <a:pPr marL="800017" lvl="1" indent="-342865">
              <a:buSzPct val="80000"/>
              <a:buFontTx/>
              <a:buChar char="-"/>
            </a:pPr>
            <a:r>
              <a:rPr lang="en-US" sz="2200" dirty="0">
                <a:solidFill>
                  <a:srgbClr val="FFFF00"/>
                </a:solidFill>
                <a:latin typeface="Century Gothic"/>
                <a:cs typeface="Century Gothic"/>
              </a:rPr>
              <a:t>Massive Toroid: NE-SW   </a:t>
            </a:r>
            <a:r>
              <a:rPr lang="en-US" sz="2200" i="1" dirty="0" err="1">
                <a:solidFill>
                  <a:srgbClr val="FAFFBD"/>
                </a:solidFill>
                <a:latin typeface="Century Gothic"/>
                <a:cs typeface="Century Gothic"/>
              </a:rPr>
              <a:t>Surcis</a:t>
            </a:r>
            <a:r>
              <a:rPr lang="en-US" sz="2200" i="1" dirty="0">
                <a:solidFill>
                  <a:srgbClr val="FAFFBD"/>
                </a:solidFill>
                <a:latin typeface="Century Gothic"/>
                <a:cs typeface="Century Gothic"/>
              </a:rPr>
              <a:t> +11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6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547"/>
    </mc:Choice>
    <mc:Fallback>
      <p:transition xmlns:p14="http://schemas.microsoft.com/office/powerpoint/2010/main" spd="slow" advTm="1355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16"/>
            <a:ext cx="10080625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NGC7538 IRS1</a:t>
            </a:r>
            <a:b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</a:br>
            <a:r>
              <a:rPr lang="en-US" sz="2600" dirty="0" smtClean="0">
                <a:solidFill>
                  <a:schemeClr val="bg1"/>
                </a:solidFill>
                <a:latin typeface="Century Gothic"/>
                <a:cs typeface="Century Gothic"/>
              </a:rPr>
              <a:t>...</a:t>
            </a:r>
            <a:r>
              <a:rPr lang="en-US" sz="2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as seen with the eyes of the EVN and methanol masers…</a:t>
            </a:r>
            <a:endParaRPr lang="en-US" sz="26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6.7_pos_v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" y="1170366"/>
            <a:ext cx="6180932" cy="6497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2480" y="3347789"/>
            <a:ext cx="2592288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smtClean="0">
                <a:solidFill>
                  <a:srgbClr val="FAFFBD"/>
                </a:solidFill>
                <a:latin typeface="Century Gothic"/>
                <a:cs typeface="Century Gothic"/>
              </a:rPr>
              <a:t>See also :</a:t>
            </a:r>
          </a:p>
          <a:p>
            <a:pPr>
              <a:lnSpc>
                <a:spcPct val="120000"/>
              </a:lnSpc>
            </a:pPr>
            <a:r>
              <a:rPr lang="en-US" sz="2000" i="1" dirty="0" err="1" smtClean="0">
                <a:solidFill>
                  <a:srgbClr val="FAFFBD"/>
                </a:solidFill>
                <a:latin typeface="Century Gothic"/>
                <a:cs typeface="Century Gothic"/>
              </a:rPr>
              <a:t>Minier</a:t>
            </a:r>
            <a:r>
              <a:rPr lang="en-US" sz="2000" i="1" dirty="0" smtClean="0">
                <a:solidFill>
                  <a:srgbClr val="FAFFBD"/>
                </a:solidFill>
                <a:latin typeface="Century Gothic"/>
                <a:cs typeface="Century Gothic"/>
              </a:rPr>
              <a:t> et al. 98</a:t>
            </a:r>
          </a:p>
          <a:p>
            <a:pPr>
              <a:lnSpc>
                <a:spcPct val="120000"/>
              </a:lnSpc>
            </a:pPr>
            <a:r>
              <a:rPr lang="en-US" sz="2000" i="1" dirty="0" smtClean="0">
                <a:solidFill>
                  <a:srgbClr val="FAFFBD"/>
                </a:solidFill>
                <a:latin typeface="Century Gothic"/>
                <a:cs typeface="Century Gothic"/>
              </a:rPr>
              <a:t>Pestalozzi et al. 04</a:t>
            </a:r>
          </a:p>
          <a:p>
            <a:pPr>
              <a:lnSpc>
                <a:spcPct val="120000"/>
              </a:lnSpc>
            </a:pPr>
            <a:r>
              <a:rPr lang="en-US" sz="2000" i="1" dirty="0" err="1" smtClean="0">
                <a:solidFill>
                  <a:srgbClr val="FAFFBD"/>
                </a:solidFill>
                <a:latin typeface="Century Gothic"/>
                <a:cs typeface="Century Gothic"/>
              </a:rPr>
              <a:t>Surcis</a:t>
            </a:r>
            <a:r>
              <a:rPr lang="en-US" sz="2000" i="1" dirty="0" smtClean="0">
                <a:solidFill>
                  <a:srgbClr val="FAFFBD"/>
                </a:solidFill>
                <a:latin typeface="Century Gothic"/>
                <a:cs typeface="Century Gothic"/>
              </a:rPr>
              <a:t> et al. 11</a:t>
            </a:r>
            <a:endParaRPr lang="en-US" sz="2000" i="1" dirty="0">
              <a:solidFill>
                <a:srgbClr val="FAFFBD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2441" y="1403573"/>
            <a:ext cx="3888184" cy="177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6.7 GHz EVN </a:t>
            </a:r>
            <a:r>
              <a:rPr lang="en-US" sz="22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archival</a:t>
            </a: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 data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4 epochs from 2002 to 2009</a:t>
            </a:r>
          </a:p>
          <a:p>
            <a:pPr marL="342900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en-US" sz="2400" i="1" dirty="0" smtClean="0">
                <a:solidFill>
                  <a:srgbClr val="17F214"/>
                </a:solidFill>
                <a:latin typeface="Century Gothic"/>
                <a:cs typeface="Century Gothic"/>
              </a:rPr>
              <a:t>Positions</a:t>
            </a:r>
          </a:p>
          <a:p>
            <a:pPr marL="342900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en-US" sz="2400" i="1" dirty="0" err="1" smtClean="0">
                <a:solidFill>
                  <a:srgbClr val="17F214"/>
                </a:solidFill>
                <a:latin typeface="Century Gothic"/>
                <a:cs typeface="Century Gothic"/>
              </a:rPr>
              <a:t>l.o.s</a:t>
            </a:r>
            <a:r>
              <a:rPr lang="en-US" sz="2400" i="1" dirty="0" smtClean="0">
                <a:solidFill>
                  <a:srgbClr val="17F214"/>
                </a:solidFill>
                <a:latin typeface="Century Gothic"/>
                <a:cs typeface="Century Gothic"/>
              </a:rPr>
              <a:t>. velocities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8464" y="5239390"/>
            <a:ext cx="33843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u="sng" dirty="0" smtClean="0">
                <a:solidFill>
                  <a:srgbClr val="17F214"/>
                </a:solidFill>
                <a:latin typeface="Century Gothic"/>
                <a:cs typeface="Century Gothic"/>
              </a:rPr>
              <a:t>What’s new here:</a:t>
            </a:r>
          </a:p>
          <a:p>
            <a:pPr marL="342900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en-US" sz="2400" dirty="0" smtClean="0">
                <a:solidFill>
                  <a:srgbClr val="17F214"/>
                </a:solidFill>
                <a:latin typeface="Century Gothic"/>
                <a:cs typeface="Century Gothic"/>
              </a:rPr>
              <a:t>Proper motions</a:t>
            </a:r>
          </a:p>
          <a:p>
            <a:pPr marL="342900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en-US" sz="2400" dirty="0" smtClean="0">
                <a:solidFill>
                  <a:srgbClr val="17F214"/>
                </a:solidFill>
                <a:latin typeface="Century Gothic"/>
                <a:cs typeface="Century Gothic"/>
              </a:rPr>
              <a:t>Accelerations</a:t>
            </a:r>
          </a:p>
          <a:p>
            <a:pPr marL="342900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en-US" sz="2400" dirty="0" err="1" smtClean="0">
                <a:solidFill>
                  <a:srgbClr val="17F214"/>
                </a:solidFill>
                <a:latin typeface="Century Gothic"/>
                <a:cs typeface="Century Gothic"/>
              </a:rPr>
              <a:t>Kinem</a:t>
            </a:r>
            <a:r>
              <a:rPr lang="en-US" sz="2400" dirty="0" smtClean="0">
                <a:solidFill>
                  <a:srgbClr val="17F214"/>
                </a:solidFill>
                <a:latin typeface="Century Gothic"/>
                <a:cs typeface="Century Gothic"/>
              </a:rPr>
              <a:t>. Disk Model</a:t>
            </a:r>
            <a:endParaRPr lang="en-US" sz="2400" dirty="0">
              <a:solidFill>
                <a:srgbClr val="17F214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832" y="6156101"/>
            <a:ext cx="3168352" cy="61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entury Gothic"/>
                <a:cs typeface="Century Gothic"/>
              </a:rPr>
              <a:t>1.3 cm continuum </a:t>
            </a:r>
            <a:r>
              <a:rPr lang="en-US" i="1" dirty="0" smtClean="0">
                <a:latin typeface="Century Gothic"/>
                <a:cs typeface="Century Gothic"/>
              </a:rPr>
              <a:t>(VLA-A</a:t>
            </a:r>
            <a:r>
              <a:rPr lang="en-US" i="1" dirty="0">
                <a:latin typeface="Century Gothic"/>
                <a:cs typeface="Century Gothic"/>
              </a:rPr>
              <a:t>)</a:t>
            </a:r>
            <a:r>
              <a:rPr lang="en-US" i="1" dirty="0" smtClean="0">
                <a:latin typeface="Century Gothic"/>
                <a:cs typeface="Century Gothic"/>
              </a:rPr>
              <a:t> </a:t>
            </a:r>
            <a:endParaRPr lang="en-US" i="1" dirty="0">
              <a:latin typeface="Century Gothic"/>
              <a:cs typeface="Century Gothic"/>
            </a:endParaRPr>
          </a:p>
          <a:p>
            <a:r>
              <a:rPr lang="fr-FR" i="1" dirty="0">
                <a:latin typeface="Century Gothic"/>
                <a:cs typeface="Century Gothic"/>
              </a:rPr>
              <a:t>Gaume et al. (1995)</a:t>
            </a:r>
            <a:endParaRPr lang="en-US" i="1" dirty="0"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84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05"/>
    </mc:Choice>
    <mc:Fallback>
      <p:transition xmlns:p14="http://schemas.microsoft.com/office/powerpoint/2010/main" spd="slow" advTm="740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7" y="0"/>
            <a:ext cx="9645451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NGC7538 IRS1</a:t>
            </a:r>
            <a:b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</a:br>
            <a:r>
              <a:rPr lang="en-US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I. Positions and </a:t>
            </a:r>
            <a:r>
              <a:rPr lang="en-US" sz="32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l.o.s</a:t>
            </a:r>
            <a:r>
              <a:rPr lang="en-US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. velocities</a:t>
            </a:r>
            <a:endParaRPr lang="en-US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2520" y="1691605"/>
            <a:ext cx="3161463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smtClean="0">
                <a:solidFill>
                  <a:srgbClr val="FAFFBD"/>
                </a:solidFill>
                <a:latin typeface="Century Gothic"/>
                <a:cs typeface="Century Gothic"/>
              </a:rPr>
              <a:t> Maser clusters show:</a:t>
            </a:r>
          </a:p>
          <a:p>
            <a:pPr marL="342900" indent="-342900">
              <a:lnSpc>
                <a:spcPct val="120000"/>
              </a:lnSpc>
              <a:buClrTx/>
              <a:buFontTx/>
              <a:buChar char="-"/>
            </a:pPr>
            <a:r>
              <a:rPr lang="en-US" i="1" dirty="0" smtClean="0">
                <a:solidFill>
                  <a:srgbClr val="FAFFBD"/>
                </a:solidFill>
                <a:latin typeface="Century Gothic"/>
                <a:cs typeface="Century Gothic"/>
              </a:rPr>
              <a:t>two linear distributions </a:t>
            </a:r>
          </a:p>
          <a:p>
            <a:pPr marL="342900" indent="-342900">
              <a:lnSpc>
                <a:spcPct val="120000"/>
              </a:lnSpc>
              <a:buClrTx/>
              <a:buFontTx/>
              <a:buChar char="-"/>
            </a:pPr>
            <a:r>
              <a:rPr lang="en-US" i="1" dirty="0" smtClean="0">
                <a:solidFill>
                  <a:srgbClr val="FAFFBD"/>
                </a:solidFill>
                <a:latin typeface="Century Gothic"/>
                <a:cs typeface="Century Gothic"/>
              </a:rPr>
              <a:t>regular vel. gradients</a:t>
            </a:r>
          </a:p>
        </p:txBody>
      </p:sp>
      <p:pic>
        <p:nvPicPr>
          <p:cNvPr id="3" name="Picture 2" descr="6.7_pos_vel_zoo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565"/>
            <a:ext cx="6975422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6336" y="3491805"/>
            <a:ext cx="2952081" cy="261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charset="2"/>
              <a:buChar char="Ø"/>
            </a:pPr>
            <a:r>
              <a:rPr lang="en-US" sz="2200" dirty="0" smtClean="0">
                <a:solidFill>
                  <a:srgbClr val="17F214"/>
                </a:solidFill>
                <a:latin typeface="Century Gothic"/>
                <a:cs typeface="Century Gothic"/>
              </a:rPr>
              <a:t>Linear fits identify the PA of the two edge-on disks </a:t>
            </a:r>
          </a:p>
          <a:p>
            <a:pPr marL="342900" indent="-342900">
              <a:buClrTx/>
              <a:buFont typeface="Wingdings" charset="2"/>
              <a:buChar char="Ø"/>
            </a:pPr>
            <a:endParaRPr lang="en-US" sz="2200" dirty="0" smtClean="0">
              <a:solidFill>
                <a:srgbClr val="17F214"/>
              </a:solidFill>
              <a:latin typeface="Century Gothic"/>
              <a:cs typeface="Century Gothic"/>
            </a:endParaRPr>
          </a:p>
          <a:p>
            <a:pPr marL="342900" indent="-342900">
              <a:buClrTx/>
              <a:buFont typeface="Wingdings" charset="2"/>
              <a:buChar char="Ø"/>
            </a:pPr>
            <a:r>
              <a:rPr lang="en-US" sz="2200" dirty="0" smtClean="0">
                <a:solidFill>
                  <a:srgbClr val="17F214"/>
                </a:solidFill>
                <a:latin typeface="Century Gothic"/>
                <a:cs typeface="Century Gothic"/>
              </a:rPr>
              <a:t>The geometric centers of the masers give the stellar positions</a:t>
            </a:r>
            <a:endParaRPr lang="en-US" sz="2200" dirty="0">
              <a:solidFill>
                <a:srgbClr val="17F214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6948189"/>
            <a:ext cx="10080624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  <a:latin typeface="Century Gothic"/>
                <a:cs typeface="Century Gothic"/>
              </a:rPr>
              <a:t>Our hypothesis: </a:t>
            </a:r>
            <a:r>
              <a:rPr lang="en-US" sz="2400" i="1" dirty="0">
                <a:solidFill>
                  <a:srgbClr val="FFFF00"/>
                </a:solidFill>
                <a:latin typeface="Century Gothic"/>
                <a:cs typeface="Century Gothic"/>
              </a:rPr>
              <a:t>Two massive YSOs surrounded by </a:t>
            </a:r>
            <a:r>
              <a:rPr lang="en-US" sz="2400" i="1" dirty="0" smtClean="0">
                <a:solidFill>
                  <a:srgbClr val="FFFF00"/>
                </a:solidFill>
                <a:latin typeface="Century Gothic"/>
                <a:cs typeface="Century Gothic"/>
              </a:rPr>
              <a:t>disks within 500AU </a:t>
            </a:r>
            <a:endParaRPr lang="en-US" sz="2400" i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92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28"/>
    </mc:Choice>
    <mc:Fallback>
      <p:transition xmlns:p14="http://schemas.microsoft.com/office/powerpoint/2010/main" spd="slow" advTm="733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08" y="22516"/>
            <a:ext cx="9069387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NGC7538 IRS1</a:t>
            </a:r>
            <a:b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</a:br>
            <a:r>
              <a:rPr lang="en-US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II. Proper Motions</a:t>
            </a:r>
            <a:endParaRPr lang="en-US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6.7GHz_pos-abs_vel-f0_ABC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911" y="1331565"/>
            <a:ext cx="7291598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2400" y="6156101"/>
            <a:ext cx="2808312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PMs = 1-9 km/s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60" y="6918572"/>
            <a:ext cx="9792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2400" dirty="0" smtClean="0">
                <a:solidFill>
                  <a:srgbClr val="17F214"/>
                </a:solidFill>
                <a:latin typeface="Century Gothic"/>
                <a:cs typeface="Century Gothic"/>
              </a:rPr>
              <a:t>Proper </a:t>
            </a:r>
            <a:r>
              <a:rPr lang="en-US" sz="2400" dirty="0">
                <a:solidFill>
                  <a:srgbClr val="17F214"/>
                </a:solidFill>
                <a:latin typeface="Century Gothic"/>
                <a:cs typeface="Century Gothic"/>
              </a:rPr>
              <a:t>motions </a:t>
            </a:r>
            <a:r>
              <a:rPr lang="en-US" sz="2400" dirty="0" smtClean="0">
                <a:solidFill>
                  <a:srgbClr val="17F214"/>
                </a:solidFill>
                <a:latin typeface="Century Gothic"/>
                <a:cs typeface="Century Gothic"/>
              </a:rPr>
              <a:t>are approximately </a:t>
            </a:r>
            <a:r>
              <a:rPr lang="en-US" sz="2400" dirty="0">
                <a:solidFill>
                  <a:srgbClr val="17F214"/>
                </a:solidFill>
                <a:latin typeface="Century Gothic"/>
                <a:cs typeface="Century Gothic"/>
              </a:rPr>
              <a:t>parallel to the elongation </a:t>
            </a:r>
            <a:r>
              <a:rPr lang="en-US" sz="2400" dirty="0" smtClean="0">
                <a:solidFill>
                  <a:srgbClr val="17F214"/>
                </a:solidFill>
                <a:latin typeface="Century Gothic"/>
                <a:cs typeface="Century Gothic"/>
              </a:rPr>
              <a:t>axis</a:t>
            </a:r>
            <a:endParaRPr lang="en-US" sz="2400" dirty="0">
              <a:solidFill>
                <a:srgbClr val="17F214"/>
              </a:solidFill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736056" y="1907629"/>
            <a:ext cx="3240360" cy="1152128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159992" y="3275781"/>
            <a:ext cx="5400600" cy="1872208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0855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31"/>
    </mc:Choice>
    <mc:Fallback>
      <p:transition xmlns:p14="http://schemas.microsoft.com/office/powerpoint/2010/main" spd="slow" advTm="192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064" y="71090"/>
            <a:ext cx="4536504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NGC7538 IRS1</a:t>
            </a:r>
            <a:b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</a:br>
            <a:r>
              <a:rPr lang="en-US" sz="32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lII</a:t>
            </a:r>
            <a:r>
              <a:rPr lang="en-US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l.o.s</a:t>
            </a:r>
            <a:r>
              <a:rPr lang="en-US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 Accelerations</a:t>
            </a:r>
            <a:endParaRPr lang="en-US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acc_wri_cl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016" y="1475581"/>
            <a:ext cx="7242209" cy="43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4048" y="5652045"/>
            <a:ext cx="7200800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smtClean="0">
                <a:solidFill>
                  <a:srgbClr val="FAFFBD"/>
                </a:solidFill>
                <a:latin typeface="Century Gothic"/>
                <a:cs typeface="Century Gothic"/>
              </a:rPr>
              <a:t>Individual masers have similar accelerations (~0.01 km s</a:t>
            </a:r>
            <a:r>
              <a:rPr lang="en-US" sz="2400" i="1" baseline="30000" dirty="0" smtClean="0">
                <a:solidFill>
                  <a:srgbClr val="FAFFBD"/>
                </a:solidFill>
                <a:latin typeface="Century Gothic"/>
                <a:cs typeface="Century Gothic"/>
              </a:rPr>
              <a:t>-1 </a:t>
            </a:r>
            <a:r>
              <a:rPr lang="en-US" sz="2400" i="1" dirty="0" smtClean="0">
                <a:solidFill>
                  <a:srgbClr val="FAFFBD"/>
                </a:solidFill>
                <a:latin typeface="Century Gothic"/>
                <a:cs typeface="Century Gothic"/>
              </a:rPr>
              <a:t>yr</a:t>
            </a:r>
            <a:r>
              <a:rPr lang="en-US" sz="2400" i="1" baseline="30000" dirty="0" smtClean="0">
                <a:solidFill>
                  <a:srgbClr val="FAFFBD"/>
                </a:solidFill>
                <a:latin typeface="Century Gothic"/>
                <a:cs typeface="Century Gothic"/>
              </a:rPr>
              <a:t>-1</a:t>
            </a:r>
            <a:r>
              <a:rPr lang="en-US" sz="2400" i="1" dirty="0" smtClean="0">
                <a:solidFill>
                  <a:srgbClr val="FAFFBD"/>
                </a:solidFill>
                <a:latin typeface="Century Gothic"/>
                <a:cs typeface="Century Gothic"/>
              </a:rPr>
              <a:t>) along the distribution axis</a:t>
            </a:r>
            <a:endParaRPr lang="en-US" sz="2400" i="1" dirty="0">
              <a:solidFill>
                <a:srgbClr val="FAFFBD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8024" y="6660157"/>
            <a:ext cx="7416824" cy="89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7F214"/>
                </a:solidFill>
                <a:latin typeface="Century Gothic"/>
                <a:cs typeface="Century Gothic"/>
              </a:rPr>
              <a:t>This is consistent with centripetal acceleration in a rotating (edge-on) disk</a:t>
            </a:r>
            <a:endParaRPr lang="en-US" sz="2800" dirty="0">
              <a:solidFill>
                <a:srgbClr val="17F214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v_t_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92" y="1763813"/>
            <a:ext cx="1899723" cy="1800000"/>
          </a:xfrm>
          <a:prstGeom prst="rect">
            <a:avLst/>
          </a:prstGeom>
        </p:spPr>
      </p:pic>
      <p:pic>
        <p:nvPicPr>
          <p:cNvPr id="5" name="Picture 4" descr="v_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98" y="3492005"/>
            <a:ext cx="1907902" cy="1800000"/>
          </a:xfrm>
          <a:prstGeom prst="rect">
            <a:avLst/>
          </a:prstGeom>
        </p:spPr>
      </p:pic>
      <p:pic>
        <p:nvPicPr>
          <p:cNvPr id="6" name="Picture 5" descr="v_t_3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8" y="5220237"/>
            <a:ext cx="2077668" cy="21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5816" y="1015716"/>
            <a:ext cx="1800200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Peak Velocity vs. Time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68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14"/>
    </mc:Choice>
    <mc:Fallback>
      <p:transition xmlns:p14="http://schemas.microsoft.com/office/powerpoint/2010/main" spd="slow" advTm="349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-A-OMEG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84" y="1187549"/>
            <a:ext cx="3312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08" y="-30250"/>
            <a:ext cx="9069387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Edge-on Disk Model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149" y="1035461"/>
            <a:ext cx="6957403" cy="440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For an edge-on disk in centrifugal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equilibrium: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9792" y="4923893"/>
            <a:ext cx="9433048" cy="2435434"/>
            <a:chOff x="359792" y="4923893"/>
            <a:chExt cx="9433048" cy="2435434"/>
          </a:xfrm>
        </p:grpSpPr>
        <p:sp>
          <p:nvSpPr>
            <p:cNvPr id="10" name="Rectangle 9"/>
            <p:cNvSpPr/>
            <p:nvPr/>
          </p:nvSpPr>
          <p:spPr>
            <a:xfrm>
              <a:off x="359792" y="4923893"/>
              <a:ext cx="9433048" cy="44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entury Gothic"/>
                  <a:cs typeface="Century Gothic"/>
                </a:rPr>
                <a:t>The best values of </a:t>
              </a:r>
              <a:r>
                <a:rPr lang="en-US" sz="2400" i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R</a:t>
              </a:r>
              <a:r>
                <a:rPr lang="en-US" sz="2400" baseline="-25000" dirty="0">
                  <a:solidFill>
                    <a:srgbClr val="FFFFFF"/>
                  </a:solidFill>
                  <a:latin typeface="Century Gothic"/>
                  <a:cs typeface="Century Gothic"/>
                </a:rPr>
                <a:t>0</a:t>
              </a:r>
              <a:r>
                <a:rPr lang="en-US" sz="2400" dirty="0">
                  <a:solidFill>
                    <a:srgbClr val="FFFFFF"/>
                  </a:solidFill>
                  <a:latin typeface="Century Gothic"/>
                  <a:cs typeface="Century Gothic"/>
                </a:rPr>
                <a:t> and </a:t>
              </a:r>
              <a:r>
                <a:rPr lang="en-US" sz="2400" i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q </a:t>
              </a:r>
              <a:r>
                <a:rPr lang="en-US" sz="2400" dirty="0">
                  <a:solidFill>
                    <a:srgbClr val="FFFFFF"/>
                  </a:solidFill>
                  <a:latin typeface="Century Gothic"/>
                  <a:cs typeface="Century Gothic"/>
                </a:rPr>
                <a:t>are derived by minimizing the χ2 </a:t>
              </a:r>
              <a:r>
                <a:rPr lang="en-US" sz="2400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:</a:t>
              </a:r>
              <a:endParaRPr lang="en-US" sz="24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12" name="Picture 11" descr="chi-squar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16" y="5364013"/>
              <a:ext cx="8128000" cy="16891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68104" y="6948189"/>
              <a:ext cx="2304256" cy="41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Accelerations</a:t>
              </a:r>
              <a:endParaRPr lang="en-US" sz="22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36456" y="6897091"/>
              <a:ext cx="2304256" cy="41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3D Velocities</a:t>
              </a:r>
              <a:endParaRPr lang="en-US" sz="22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28144" y="1475581"/>
            <a:ext cx="1728192" cy="78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Rotation 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Velocity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0152" y="2555701"/>
            <a:ext cx="2664296" cy="78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Angular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Velocity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144" y="3635821"/>
            <a:ext cx="2664296" cy="78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Centripetal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Acceleration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44368" y="1547589"/>
            <a:ext cx="4536257" cy="3024336"/>
            <a:chOff x="5544368" y="1547589"/>
            <a:chExt cx="4536257" cy="3024336"/>
          </a:xfrm>
        </p:grpSpPr>
        <p:sp>
          <p:nvSpPr>
            <p:cNvPr id="8" name="TextBox 7"/>
            <p:cNvSpPr txBox="1"/>
            <p:nvPr/>
          </p:nvSpPr>
          <p:spPr>
            <a:xfrm>
              <a:off x="5544368" y="1547589"/>
              <a:ext cx="4536257" cy="72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AFFBD"/>
                  </a:solidFill>
                  <a:latin typeface="Century Gothic"/>
                  <a:cs typeface="Century Gothic"/>
                </a:rPr>
                <a:t>We can express these quantities with just 2 free parameters:</a:t>
              </a:r>
              <a:endParaRPr lang="en-US" sz="2200" baseline="-25000" dirty="0">
                <a:solidFill>
                  <a:srgbClr val="FAFFBD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40512" y="4131805"/>
              <a:ext cx="1800200" cy="44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R=F(R</a:t>
              </a:r>
              <a:r>
                <a:rPr lang="en-US" sz="2400" i="1" baseline="-25000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0</a:t>
              </a:r>
              <a:r>
                <a:rPr lang="en-US" sz="2400" i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,q)</a:t>
              </a:r>
              <a:endParaRPr lang="en-US" sz="2400" i="1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6416" y="2376966"/>
              <a:ext cx="3600153" cy="61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Century Gothic"/>
                  <a:cs typeface="Century Gothic"/>
                </a:rPr>
                <a:t>q</a:t>
              </a:r>
              <a:r>
                <a:rPr lang="en-US" dirty="0" smtClean="0">
                  <a:solidFill>
                    <a:srgbClr val="FFFF00"/>
                  </a:solidFill>
                  <a:latin typeface="Century Gothic"/>
                  <a:cs typeface="Century Gothic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describes how the mass distributes in the disk</a:t>
              </a:r>
              <a:endParaRPr lang="en-US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76416" y="3529094"/>
              <a:ext cx="3600153" cy="61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entury Gothic"/>
                  <a:cs typeface="Century Gothic"/>
                </a:rPr>
                <a:t>R</a:t>
              </a:r>
              <a:r>
                <a:rPr lang="en-US" baseline="-25000" dirty="0" smtClean="0">
                  <a:solidFill>
                    <a:srgbClr val="FFFF00"/>
                  </a:solidFill>
                  <a:latin typeface="Century Gothic"/>
                  <a:cs typeface="Century Gothic"/>
                </a:rPr>
                <a:t>0</a:t>
              </a:r>
              <a:r>
                <a:rPr lang="en-US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 describes the disk radius at the star position along the </a:t>
              </a:r>
              <a:r>
                <a:rPr lang="en-US" dirty="0" err="1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l.o.s</a:t>
              </a:r>
              <a:r>
                <a:rPr lang="en-US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.</a:t>
              </a:r>
              <a:endParaRPr lang="en-US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5" name="Picture 4" descr="m_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4488" y="2915741"/>
              <a:ext cx="1842353" cy="5400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9037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48"/>
    </mc:Choice>
    <mc:Fallback>
      <p:transition xmlns:p14="http://schemas.microsoft.com/office/powerpoint/2010/main" spd="slow" advTm="4404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250"/>
            <a:ext cx="10080625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Parameters of the two Edge-on Disks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irs1a_f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958" y="4283893"/>
            <a:ext cx="4555450" cy="2160000"/>
          </a:xfrm>
          <a:prstGeom prst="rect">
            <a:avLst/>
          </a:prstGeom>
        </p:spPr>
      </p:pic>
      <p:pic>
        <p:nvPicPr>
          <p:cNvPr id="10" name="Picture 9" descr="irs1b_f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904" y="2123653"/>
            <a:ext cx="4288390" cy="21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760" y="5075981"/>
            <a:ext cx="1440160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IRS1a</a:t>
            </a:r>
            <a:endParaRPr lang="en-U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60" y="2915741"/>
            <a:ext cx="1440160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IRS1b</a:t>
            </a:r>
            <a:endParaRPr lang="en-U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6" name="Picture 15" descr="ngc7538_maser_disk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958" y="2267669"/>
            <a:ext cx="4311914" cy="432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767" y="6660157"/>
            <a:ext cx="993685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 err="1">
                <a:solidFill>
                  <a:srgbClr val="17F214"/>
                </a:solidFill>
                <a:latin typeface="Century Gothic"/>
                <a:cs typeface="Century Gothic"/>
              </a:rPr>
              <a:t>Keplerian</a:t>
            </a:r>
            <a:r>
              <a:rPr lang="en-US" sz="2500" i="1" dirty="0">
                <a:solidFill>
                  <a:srgbClr val="17F214"/>
                </a:solidFill>
                <a:latin typeface="Century Gothic"/>
                <a:cs typeface="Century Gothic"/>
              </a:rPr>
              <a:t> disks may exist around massive O-type </a:t>
            </a:r>
            <a:r>
              <a:rPr lang="en-US" sz="2500" i="1" dirty="0" smtClean="0">
                <a:solidFill>
                  <a:srgbClr val="17F214"/>
                </a:solidFill>
                <a:latin typeface="Century Gothic"/>
                <a:cs typeface="Century Gothic"/>
              </a:rPr>
              <a:t>YSOs after all!</a:t>
            </a:r>
            <a:endParaRPr lang="en-US" sz="2500" dirty="0">
              <a:solidFill>
                <a:srgbClr val="17F21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373" y="7169186"/>
            <a:ext cx="503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Moscadelli</a:t>
            </a:r>
            <a:r>
              <a:rPr lang="en-US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&amp; Goddi, 2014, A&amp;A, 566, 150</a:t>
            </a:r>
            <a:endParaRPr lang="en-US" i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187549"/>
            <a:ext cx="10080625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Fit to positions,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l.o.s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. velocities, accelerations, and proper motions of maser spots, provides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23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488"/>
    </mc:Choice>
    <mc:Fallback>
      <p:transition xmlns:p14="http://schemas.microsoft.com/office/powerpoint/2010/main" spd="slow" advTm="894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30.8|9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3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|8.9|20|16.1|2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0.6|64|11.5|13|1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2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4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159293</TotalTime>
  <Words>1485</Words>
  <Application>Microsoft Macintosh PowerPoint</Application>
  <PresentationFormat>Custom</PresentationFormat>
  <Paragraphs>188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What do we need from observations?</vt:lpstr>
      <vt:lpstr>NGC7538 IRS1: an accreting O-type Star</vt:lpstr>
      <vt:lpstr>NGC7538 IRS1 ...as seen with the eyes of the EVN and methanol masers…</vt:lpstr>
      <vt:lpstr>NGC7538 IRS1 I. Positions and l.o.s. velocities</vt:lpstr>
      <vt:lpstr>NGC7538 IRS1 II. Proper Motions</vt:lpstr>
      <vt:lpstr>NGC7538 IRS1 lII. l.o.s Accelerations</vt:lpstr>
      <vt:lpstr>Edge-on Disk Model</vt:lpstr>
      <vt:lpstr>Parameters of the two Edge-on Disks</vt:lpstr>
      <vt:lpstr>PowerPoint Presentation</vt:lpstr>
      <vt:lpstr>PowerPoint Presentation</vt:lpstr>
      <vt:lpstr>Conclusions</vt:lpstr>
      <vt:lpstr>EXTRA SLIDES</vt:lpstr>
      <vt:lpstr>Rotation in Edge-on Disks</vt:lpstr>
      <vt:lpstr>CH3OH masers: Disks vs. Outflows</vt:lpstr>
      <vt:lpstr>CH3OH masers on the edge-on disks</vt:lpstr>
      <vt:lpstr>NGC7538 IRS1</vt:lpstr>
      <vt:lpstr>NGC7538 IRS1 lII. l.o.s Accelerations</vt:lpstr>
      <vt:lpstr>Molecular masers as diagnostic tools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Ciriaco Goddi</cp:lastModifiedBy>
  <cp:revision>1897</cp:revision>
  <cp:lastPrinted>2012-03-04T22:54:47Z</cp:lastPrinted>
  <dcterms:created xsi:type="dcterms:W3CDTF">2012-10-03T07:35:50Z</dcterms:created>
  <dcterms:modified xsi:type="dcterms:W3CDTF">2014-10-09T06:09:25Z</dcterms:modified>
</cp:coreProperties>
</file>